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09" r:id="rId1"/>
  </p:sldMasterIdLst>
  <p:notesMasterIdLst>
    <p:notesMasterId r:id="rId14"/>
  </p:notesMasterIdLst>
  <p:handoutMasterIdLst>
    <p:handoutMasterId r:id="rId15"/>
  </p:handoutMasterIdLst>
  <p:sldIdLst>
    <p:sldId id="280" r:id="rId2"/>
    <p:sldId id="302" r:id="rId3"/>
    <p:sldId id="303" r:id="rId4"/>
    <p:sldId id="305" r:id="rId5"/>
    <p:sldId id="304" r:id="rId6"/>
    <p:sldId id="306" r:id="rId7"/>
    <p:sldId id="307" r:id="rId8"/>
    <p:sldId id="308" r:id="rId9"/>
    <p:sldId id="309" r:id="rId10"/>
    <p:sldId id="310" r:id="rId11"/>
    <p:sldId id="311" r:id="rId12"/>
    <p:sldId id="301" r:id="rId13"/>
  </p:sldIdLst>
  <p:sldSz cx="23409275" cy="13166725"/>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charset="-128"/>
        <a:cs typeface="+mn-cs"/>
      </a:defRPr>
    </a:lvl1pPr>
    <a:lvl2pPr marL="1120775" indent="3175" algn="l" rtl="0" fontAlgn="base">
      <a:spcBef>
        <a:spcPct val="0"/>
      </a:spcBef>
      <a:spcAft>
        <a:spcPct val="0"/>
      </a:spcAft>
      <a:defRPr kern="1200">
        <a:solidFill>
          <a:schemeClr val="tx1"/>
        </a:solidFill>
        <a:latin typeface="Arial" charset="0"/>
        <a:ea typeface="ＭＳ Ｐゴシック" charset="-128"/>
        <a:cs typeface="+mn-cs"/>
      </a:defRPr>
    </a:lvl2pPr>
    <a:lvl3pPr marL="2244725" indent="3175" algn="l" rtl="0" fontAlgn="base">
      <a:spcBef>
        <a:spcPct val="0"/>
      </a:spcBef>
      <a:spcAft>
        <a:spcPct val="0"/>
      </a:spcAft>
      <a:defRPr kern="1200">
        <a:solidFill>
          <a:schemeClr val="tx1"/>
        </a:solidFill>
        <a:latin typeface="Arial" charset="0"/>
        <a:ea typeface="ＭＳ Ｐゴシック" charset="-128"/>
        <a:cs typeface="+mn-cs"/>
      </a:defRPr>
    </a:lvl3pPr>
    <a:lvl4pPr marL="3368675" indent="3175" algn="l" rtl="0" fontAlgn="base">
      <a:spcBef>
        <a:spcPct val="0"/>
      </a:spcBef>
      <a:spcAft>
        <a:spcPct val="0"/>
      </a:spcAft>
      <a:defRPr kern="1200">
        <a:solidFill>
          <a:schemeClr val="tx1"/>
        </a:solidFill>
        <a:latin typeface="Arial" charset="0"/>
        <a:ea typeface="ＭＳ Ｐゴシック" charset="-128"/>
        <a:cs typeface="+mn-cs"/>
      </a:defRPr>
    </a:lvl4pPr>
    <a:lvl5pPr marL="4494213" indent="3175" algn="l" rtl="0" fontAlgn="base">
      <a:spcBef>
        <a:spcPct val="0"/>
      </a:spcBef>
      <a:spcAft>
        <a:spcPct val="0"/>
      </a:spcAft>
      <a:defRPr kern="1200">
        <a:solidFill>
          <a:schemeClr val="tx1"/>
        </a:solidFill>
        <a:latin typeface="Arial" charset="0"/>
        <a:ea typeface="ＭＳ Ｐゴシック" charset="-128"/>
        <a:cs typeface="+mn-cs"/>
      </a:defRPr>
    </a:lvl5pPr>
    <a:lvl6pPr marL="2286000" algn="l" defTabSz="914400" rtl="0" eaLnBrk="1" latinLnBrk="0" hangingPunct="1">
      <a:defRPr kern="1200">
        <a:solidFill>
          <a:schemeClr val="tx1"/>
        </a:solidFill>
        <a:latin typeface="Arial" charset="0"/>
        <a:ea typeface="ＭＳ Ｐゴシック" charset="-128"/>
        <a:cs typeface="+mn-cs"/>
      </a:defRPr>
    </a:lvl6pPr>
    <a:lvl7pPr marL="2743200" algn="l" defTabSz="914400" rtl="0" eaLnBrk="1" latinLnBrk="0" hangingPunct="1">
      <a:defRPr kern="1200">
        <a:solidFill>
          <a:schemeClr val="tx1"/>
        </a:solidFill>
        <a:latin typeface="Arial" charset="0"/>
        <a:ea typeface="ＭＳ Ｐゴシック" charset="-128"/>
        <a:cs typeface="+mn-cs"/>
      </a:defRPr>
    </a:lvl7pPr>
    <a:lvl8pPr marL="3200400" algn="l" defTabSz="914400" rtl="0" eaLnBrk="1" latinLnBrk="0" hangingPunct="1">
      <a:defRPr kern="1200">
        <a:solidFill>
          <a:schemeClr val="tx1"/>
        </a:solidFill>
        <a:latin typeface="Arial" charset="0"/>
        <a:ea typeface="ＭＳ Ｐゴシック" charset="-128"/>
        <a:cs typeface="+mn-cs"/>
      </a:defRPr>
    </a:lvl8pPr>
    <a:lvl9pPr marL="3657600" algn="l" defTabSz="914400" rtl="0" eaLnBrk="1" latinLnBrk="0" hangingPunct="1">
      <a:defRPr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931" userDrawn="1">
          <p15:clr>
            <a:srgbClr val="A4A3A4"/>
          </p15:clr>
        </p15:guide>
        <p15:guide id="2" pos="89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80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46"/>
    <p:restoredTop sz="89356"/>
  </p:normalViewPr>
  <p:slideViewPr>
    <p:cSldViewPr showGuides="1">
      <p:cViewPr varScale="1">
        <p:scale>
          <a:sx n="54" d="100"/>
          <a:sy n="54" d="100"/>
        </p:scale>
        <p:origin x="320" y="752"/>
      </p:cViewPr>
      <p:guideLst>
        <p:guide orient="horz" pos="931"/>
        <p:guide pos="89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howGuides="1">
      <p:cViewPr varScale="1">
        <p:scale>
          <a:sx n="99" d="100"/>
          <a:sy n="99" d="100"/>
        </p:scale>
        <p:origin x="4272"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6BED862-AF33-0947-A601-FA6040CBDB50}" type="datetimeFigureOut">
              <a:rPr lang="en-US" smtClean="0"/>
              <a:t>6/12/19</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7A96838-F269-354B-874A-12817284FD5C}" type="slidenum">
              <a:rPr lang="en-US" smtClean="0"/>
              <a:t>‹#›</a:t>
            </a:fld>
            <a:endParaRPr lang="en-US" dirty="0"/>
          </a:p>
        </p:txBody>
      </p:sp>
    </p:spTree>
    <p:extLst>
      <p:ext uri="{BB962C8B-B14F-4D97-AF65-F5344CB8AC3E}">
        <p14:creationId xmlns:p14="http://schemas.microsoft.com/office/powerpoint/2010/main" val="113850429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71800" cy="4572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defRPr sz="1200">
                <a:ea typeface="ＭＳ Ｐゴシック" charset="0"/>
                <a:cs typeface="+mn-cs"/>
              </a:defRPr>
            </a:lvl1pPr>
          </a:lstStyle>
          <a:p>
            <a:pPr>
              <a:defRPr/>
            </a:pPr>
            <a:endParaRPr lang="en-US" dirty="0"/>
          </a:p>
        </p:txBody>
      </p:sp>
      <p:sp>
        <p:nvSpPr>
          <p:cNvPr id="7171" name="Rectangle 3"/>
          <p:cNvSpPr>
            <a:spLocks noGrp="1" noChangeArrowheads="1"/>
          </p:cNvSpPr>
          <p:nvPr>
            <p:ph type="dt" idx="1"/>
          </p:nvPr>
        </p:nvSpPr>
        <p:spPr bwMode="auto">
          <a:xfrm>
            <a:off x="3884613" y="0"/>
            <a:ext cx="2971800" cy="4572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lvl1pPr algn="r">
              <a:defRPr sz="1200">
                <a:ea typeface="ＭＳ Ｐゴシック" charset="0"/>
                <a:cs typeface="+mn-cs"/>
              </a:defRPr>
            </a:lvl1pPr>
          </a:lstStyle>
          <a:p>
            <a:pPr>
              <a:defRPr/>
            </a:pPr>
            <a:endParaRPr lang="en-US" dirty="0"/>
          </a:p>
        </p:txBody>
      </p:sp>
      <p:sp>
        <p:nvSpPr>
          <p:cNvPr id="7172"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sp>
      <p:sp>
        <p:nvSpPr>
          <p:cNvPr id="7173"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174" name="Rectangle 6"/>
          <p:cNvSpPr>
            <a:spLocks noGrp="1" noChangeArrowheads="1"/>
          </p:cNvSpPr>
          <p:nvPr>
            <p:ph type="ftr" sz="quarter" idx="4"/>
          </p:nvPr>
        </p:nvSpPr>
        <p:spPr bwMode="auto">
          <a:xfrm>
            <a:off x="0" y="8685213"/>
            <a:ext cx="2971800" cy="4572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defRPr sz="1200">
                <a:ea typeface="ＭＳ Ｐゴシック" charset="0"/>
                <a:cs typeface="+mn-cs"/>
              </a:defRPr>
            </a:lvl1pPr>
          </a:lstStyle>
          <a:p>
            <a:pPr>
              <a:defRPr/>
            </a:pPr>
            <a:endParaRPr lang="en-US" dirty="0"/>
          </a:p>
        </p:txBody>
      </p:sp>
      <p:sp>
        <p:nvSpPr>
          <p:cNvPr id="7175"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38E0659F-3E19-A049-AC1A-FB6BFDC66573}" type="slidenum">
              <a:rPr lang="en-US" altLang="en-US"/>
              <a:pPr/>
              <a:t>‹#›</a:t>
            </a:fld>
            <a:endParaRPr lang="en-US" altLang="en-US" dirty="0"/>
          </a:p>
        </p:txBody>
      </p:sp>
    </p:spTree>
    <p:extLst>
      <p:ext uri="{BB962C8B-B14F-4D97-AF65-F5344CB8AC3E}">
        <p14:creationId xmlns:p14="http://schemas.microsoft.com/office/powerpoint/2010/main" val="155112188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3000" kern="1200">
        <a:solidFill>
          <a:schemeClr val="tx1"/>
        </a:solidFill>
        <a:latin typeface="Arial" charset="0"/>
        <a:ea typeface="ＭＳ Ｐゴシック" charset="0"/>
        <a:cs typeface="ＭＳ Ｐゴシック" charset="0"/>
      </a:defRPr>
    </a:lvl1pPr>
    <a:lvl2pPr marL="1120775" algn="l" rtl="0" eaLnBrk="0" fontAlgn="base" hangingPunct="0">
      <a:spcBef>
        <a:spcPct val="30000"/>
      </a:spcBef>
      <a:spcAft>
        <a:spcPct val="0"/>
      </a:spcAft>
      <a:defRPr sz="3000" kern="1200">
        <a:solidFill>
          <a:schemeClr val="tx1"/>
        </a:solidFill>
        <a:latin typeface="Arial" charset="0"/>
        <a:ea typeface="ＭＳ Ｐゴシック" charset="0"/>
        <a:cs typeface="+mn-cs"/>
      </a:defRPr>
    </a:lvl2pPr>
    <a:lvl3pPr marL="2244725" algn="l" rtl="0" eaLnBrk="0" fontAlgn="base" hangingPunct="0">
      <a:spcBef>
        <a:spcPct val="30000"/>
      </a:spcBef>
      <a:spcAft>
        <a:spcPct val="0"/>
      </a:spcAft>
      <a:defRPr sz="3000" kern="1200">
        <a:solidFill>
          <a:schemeClr val="tx1"/>
        </a:solidFill>
        <a:latin typeface="Arial" charset="0"/>
        <a:ea typeface="ＭＳ Ｐゴシック" charset="0"/>
        <a:cs typeface="+mn-cs"/>
      </a:defRPr>
    </a:lvl3pPr>
    <a:lvl4pPr marL="3368675" algn="l" rtl="0" eaLnBrk="0" fontAlgn="base" hangingPunct="0">
      <a:spcBef>
        <a:spcPct val="30000"/>
      </a:spcBef>
      <a:spcAft>
        <a:spcPct val="0"/>
      </a:spcAft>
      <a:defRPr sz="3000" kern="1200">
        <a:solidFill>
          <a:schemeClr val="tx1"/>
        </a:solidFill>
        <a:latin typeface="Arial" charset="0"/>
        <a:ea typeface="ＭＳ Ｐゴシック" charset="0"/>
        <a:cs typeface="+mn-cs"/>
      </a:defRPr>
    </a:lvl4pPr>
    <a:lvl5pPr marL="4494213" algn="l" rtl="0" eaLnBrk="0" fontAlgn="base" hangingPunct="0">
      <a:spcBef>
        <a:spcPct val="30000"/>
      </a:spcBef>
      <a:spcAft>
        <a:spcPct val="0"/>
      </a:spcAft>
      <a:defRPr sz="3000" kern="1200">
        <a:solidFill>
          <a:schemeClr val="tx1"/>
        </a:solidFill>
        <a:latin typeface="Arial" charset="0"/>
        <a:ea typeface="ＭＳ Ｐゴシック" charset="0"/>
        <a:cs typeface="+mn-cs"/>
      </a:defRPr>
    </a:lvl5pPr>
    <a:lvl6pPr marL="5623378" algn="l" defTabSz="1124677" rtl="0" eaLnBrk="1" latinLnBrk="0" hangingPunct="1">
      <a:defRPr sz="3000" kern="1200">
        <a:solidFill>
          <a:schemeClr val="tx1"/>
        </a:solidFill>
        <a:latin typeface="+mn-lt"/>
        <a:ea typeface="+mn-ea"/>
        <a:cs typeface="+mn-cs"/>
      </a:defRPr>
    </a:lvl6pPr>
    <a:lvl7pPr marL="6748052" algn="l" defTabSz="1124677" rtl="0" eaLnBrk="1" latinLnBrk="0" hangingPunct="1">
      <a:defRPr sz="3000" kern="1200">
        <a:solidFill>
          <a:schemeClr val="tx1"/>
        </a:solidFill>
        <a:latin typeface="+mn-lt"/>
        <a:ea typeface="+mn-ea"/>
        <a:cs typeface="+mn-cs"/>
      </a:defRPr>
    </a:lvl7pPr>
    <a:lvl8pPr marL="7872729" algn="l" defTabSz="1124677" rtl="0" eaLnBrk="1" latinLnBrk="0" hangingPunct="1">
      <a:defRPr sz="3000" kern="1200">
        <a:solidFill>
          <a:schemeClr val="tx1"/>
        </a:solidFill>
        <a:latin typeface="+mn-lt"/>
        <a:ea typeface="+mn-ea"/>
        <a:cs typeface="+mn-cs"/>
      </a:defRPr>
    </a:lvl8pPr>
    <a:lvl9pPr marL="8997403" algn="l" defTabSz="1124677" rtl="0" eaLnBrk="1" latinLnBrk="0" hangingPunct="1">
      <a:defRPr sz="30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8E0659F-3E19-A049-AC1A-FB6BFDC66573}" type="slidenum">
              <a:rPr lang="en-US" altLang="en-US" smtClean="0"/>
              <a:pPr/>
              <a:t>1</a:t>
            </a:fld>
            <a:endParaRPr lang="en-US" altLang="en-US" dirty="0"/>
          </a:p>
        </p:txBody>
      </p:sp>
    </p:spTree>
    <p:extLst>
      <p:ext uri="{BB962C8B-B14F-4D97-AF65-F5344CB8AC3E}">
        <p14:creationId xmlns:p14="http://schemas.microsoft.com/office/powerpoint/2010/main" val="8581521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want to mention the task regarding OKRs. There are a few primary goal setting methodologies used in business today. at Domo we use OKRs so I’m going to include it in the course because of its simplicity and its potential impact on a business. This method can be used at the strategic level to specify clearly the company’s strategy and how that strategy will be achieved and measured.  The </a:t>
            </a:r>
            <a:r>
              <a:rPr lang="en-US" dirty="0" err="1"/>
              <a:t>probabilist</a:t>
            </a:r>
            <a:r>
              <a:rPr lang="en-US" dirty="0"/>
              <a:t> in me wants to say that if you don’t have this level of strategic direction, success will happen at random. What I really mean by that is that your efforts will likely be wasted.</a:t>
            </a:r>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6</a:t>
            </a:fld>
            <a:endParaRPr lang="en-US" altLang="en-US" dirty="0"/>
          </a:p>
        </p:txBody>
      </p:sp>
    </p:spTree>
    <p:extLst>
      <p:ext uri="{BB962C8B-B14F-4D97-AF65-F5344CB8AC3E}">
        <p14:creationId xmlns:p14="http://schemas.microsoft.com/office/powerpoint/2010/main" val="7279726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Need to make sure KPIs produce the correct behaviors at this level.</a:t>
            </a:r>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7</a:t>
            </a:fld>
            <a:endParaRPr lang="en-US" altLang="en-US" dirty="0"/>
          </a:p>
        </p:txBody>
      </p:sp>
    </p:spTree>
    <p:extLst>
      <p:ext uri="{BB962C8B-B14F-4D97-AF65-F5344CB8AC3E}">
        <p14:creationId xmlns:p14="http://schemas.microsoft.com/office/powerpoint/2010/main" val="3274512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this process is not followed, the wrong technologies and skill sets will be purchased and hired and will invalidate the entire effort.</a:t>
            </a:r>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10</a:t>
            </a:fld>
            <a:endParaRPr lang="en-US" altLang="en-US" dirty="0"/>
          </a:p>
        </p:txBody>
      </p:sp>
    </p:spTree>
    <p:extLst>
      <p:ext uri="{BB962C8B-B14F-4D97-AF65-F5344CB8AC3E}">
        <p14:creationId xmlns:p14="http://schemas.microsoft.com/office/powerpoint/2010/main" val="35747498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8E0659F-3E19-A049-AC1A-FB6BFDC66573}" type="slidenum">
              <a:rPr lang="en-US" altLang="en-US" smtClean="0"/>
              <a:pPr/>
              <a:t>11</a:t>
            </a:fld>
            <a:endParaRPr lang="en-US" altLang="en-US" dirty="0"/>
          </a:p>
        </p:txBody>
      </p:sp>
    </p:spTree>
    <p:extLst>
      <p:ext uri="{BB962C8B-B14F-4D97-AF65-F5344CB8AC3E}">
        <p14:creationId xmlns:p14="http://schemas.microsoft.com/office/powerpoint/2010/main" val="42148947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3" name="Picture 6" descr="DESB.psd"/>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355975" y="2087563"/>
            <a:ext cx="16697325" cy="3565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Placeholder 4"/>
          <p:cNvSpPr>
            <a:spLocks noGrp="1"/>
          </p:cNvSpPr>
          <p:nvPr>
            <p:ph type="body" sz="quarter" idx="10"/>
          </p:nvPr>
        </p:nvSpPr>
        <p:spPr>
          <a:xfrm>
            <a:off x="0" y="6986664"/>
            <a:ext cx="23409275" cy="1419654"/>
          </a:xfrm>
        </p:spPr>
        <p:txBody>
          <a:bodyPr/>
          <a:lstStyle>
            <a:lvl1pPr marL="0" indent="0" algn="ctr">
              <a:buNone/>
              <a:defRPr sz="9800" b="1"/>
            </a:lvl1pPr>
          </a:lstStyle>
          <a:p>
            <a:pPr lvl="0"/>
            <a:r>
              <a:rPr lang="en-US" dirty="0"/>
              <a:t>Click to edit Master text styles</a:t>
            </a:r>
          </a:p>
        </p:txBody>
      </p:sp>
    </p:spTree>
    <p:extLst>
      <p:ext uri="{BB962C8B-B14F-4D97-AF65-F5344CB8AC3E}">
        <p14:creationId xmlns:p14="http://schemas.microsoft.com/office/powerpoint/2010/main" val="574020382"/>
      </p:ext>
    </p:extLst>
  </p:cSld>
  <p:clrMapOvr>
    <a:overrideClrMapping bg1="lt1" tx1="dk1" bg2="lt2" tx2="dk2" accent1="accent1" accent2="accent2" accent3="accent3" accent4="accent4" accent5="accent5" accent6="accent6" hlink="hlink" folHlink="folHlink"/>
  </p:clrMapOvr>
  <p:transition/>
  <p:hf sldNum="0" hdr="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70464" y="470761"/>
            <a:ext cx="21068348" cy="1362584"/>
          </a:xfrm>
        </p:spPr>
        <p:txBody>
          <a:bodyPr/>
          <a:lstStyle/>
          <a:p>
            <a:r>
              <a:rPr lang="en-US"/>
              <a:t>Click to edit Master title style</a:t>
            </a:r>
            <a:endParaRPr lang="en-US" dirty="0"/>
          </a:p>
        </p:txBody>
      </p:sp>
      <p:sp>
        <p:nvSpPr>
          <p:cNvPr id="3" name="Content Placeholder 2"/>
          <p:cNvSpPr>
            <a:spLocks noGrp="1"/>
          </p:cNvSpPr>
          <p:nvPr>
            <p:ph idx="4294967295"/>
          </p:nvPr>
        </p:nvSpPr>
        <p:spPr>
          <a:xfrm>
            <a:off x="1167534" y="2468562"/>
            <a:ext cx="21069300" cy="8821737"/>
          </a:xfrm>
        </p:spPr>
        <p:txBody>
          <a:bodyPr/>
          <a:lstStyle/>
          <a:p>
            <a:r>
              <a:rPr lang="en-US" altLang="en-US" dirty="0">
                <a:latin typeface="Arial" charset="0"/>
                <a:ea typeface="ＭＳ Ｐゴシック" charset="-128"/>
              </a:rPr>
              <a:t>Add Content Here</a:t>
            </a:r>
          </a:p>
          <a:p>
            <a:r>
              <a:rPr lang="en-US" altLang="en-US" dirty="0">
                <a:latin typeface="Arial" charset="0"/>
                <a:ea typeface="ＭＳ Ｐゴシック" charset="-128"/>
              </a:rPr>
              <a:t>And more here</a:t>
            </a:r>
          </a:p>
          <a:p>
            <a:pPr lvl="1"/>
            <a:r>
              <a:rPr lang="en-US" altLang="en-US" dirty="0">
                <a:latin typeface="Arial" charset="0"/>
                <a:ea typeface="ＭＳ Ｐゴシック" charset="-128"/>
              </a:rPr>
              <a:t>And more here</a:t>
            </a:r>
          </a:p>
        </p:txBody>
      </p:sp>
    </p:spTree>
    <p:extLst>
      <p:ext uri="{BB962C8B-B14F-4D97-AF65-F5344CB8AC3E}">
        <p14:creationId xmlns:p14="http://schemas.microsoft.com/office/powerpoint/2010/main" val="1401496648"/>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70464" y="470754"/>
            <a:ext cx="21068348" cy="1362584"/>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70491" y="2466647"/>
            <a:ext cx="10339099" cy="8801699"/>
          </a:xfrm>
        </p:spPr>
        <p:txBody>
          <a:bodyPr/>
          <a:lstStyle>
            <a:lvl1pPr>
              <a:defRPr sz="6900"/>
            </a:lvl1pPr>
            <a:lvl2pPr>
              <a:defRPr sz="5900"/>
            </a:lvl2pPr>
            <a:lvl3pPr>
              <a:defRPr sz="4900"/>
            </a:lvl3pPr>
            <a:lvl4pPr>
              <a:defRPr sz="4400"/>
            </a:lvl4pPr>
            <a:lvl5pPr>
              <a:defRPr sz="4400"/>
            </a:lvl5pPr>
            <a:lvl6pPr>
              <a:defRPr sz="4400"/>
            </a:lvl6pPr>
            <a:lvl7pPr>
              <a:defRPr sz="4400"/>
            </a:lvl7pPr>
            <a:lvl8pPr>
              <a:defRPr sz="4400"/>
            </a:lvl8pPr>
            <a:lvl9pPr>
              <a:defRPr sz="4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Content Placeholder 3"/>
          <p:cNvSpPr>
            <a:spLocks noGrp="1"/>
          </p:cNvSpPr>
          <p:nvPr>
            <p:ph sz="half" idx="2"/>
          </p:nvPr>
        </p:nvSpPr>
        <p:spPr>
          <a:xfrm>
            <a:off x="11899719" y="2466647"/>
            <a:ext cx="10339099" cy="8801699"/>
          </a:xfrm>
        </p:spPr>
        <p:txBody>
          <a:bodyPr/>
          <a:lstStyle>
            <a:lvl1pPr>
              <a:defRPr sz="6900"/>
            </a:lvl1pPr>
            <a:lvl2pPr>
              <a:defRPr sz="5900"/>
            </a:lvl2pPr>
            <a:lvl3pPr>
              <a:defRPr sz="4900"/>
            </a:lvl3pPr>
            <a:lvl4pPr>
              <a:defRPr sz="4400"/>
            </a:lvl4pPr>
            <a:lvl5pPr>
              <a:defRPr sz="4400"/>
            </a:lvl5pPr>
            <a:lvl6pPr>
              <a:defRPr sz="4400"/>
            </a:lvl6pPr>
            <a:lvl7pPr>
              <a:defRPr sz="4400"/>
            </a:lvl7pPr>
            <a:lvl8pPr>
              <a:defRPr sz="4400"/>
            </a:lvl8pPr>
            <a:lvl9pPr>
              <a:defRPr sz="4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353522640"/>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170464" y="487362"/>
            <a:ext cx="21068348" cy="1362584"/>
          </a:xfrm>
        </p:spPr>
        <p:txBody>
          <a:bodyPr/>
          <a:lstStyle/>
          <a:p>
            <a:r>
              <a:rPr lang="en-US"/>
              <a:t>Click to edit Master title style</a:t>
            </a:r>
            <a:endParaRPr lang="en-US" dirty="0"/>
          </a:p>
        </p:txBody>
      </p:sp>
    </p:spTree>
    <p:extLst>
      <p:ext uri="{BB962C8B-B14F-4D97-AF65-F5344CB8AC3E}">
        <p14:creationId xmlns:p14="http://schemas.microsoft.com/office/powerpoint/2010/main" val="360737809"/>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69988" y="469900"/>
            <a:ext cx="21069300" cy="1365250"/>
          </a:xfrm>
          <a:prstGeom prst="rect">
            <a:avLst/>
          </a:prstGeom>
        </p:spPr>
        <p:txBody>
          <a:bodyPr vert="horz" lIns="224912" tIns="112456" rIns="224912" bIns="112456" rtlCol="0" anchor="b">
            <a:noAutofit/>
          </a:bodyPr>
          <a:lstStyle/>
          <a:p>
            <a:r>
              <a:rPr lang="en-US" dirty="0"/>
              <a:t>Click to edit Master</a:t>
            </a:r>
          </a:p>
        </p:txBody>
      </p:sp>
      <p:sp>
        <p:nvSpPr>
          <p:cNvPr id="1027" name="Text Placeholder 2"/>
          <p:cNvSpPr>
            <a:spLocks noGrp="1"/>
          </p:cNvSpPr>
          <p:nvPr>
            <p:ph type="body" idx="1"/>
          </p:nvPr>
        </p:nvSpPr>
        <p:spPr bwMode="auto">
          <a:xfrm>
            <a:off x="1169988" y="2447925"/>
            <a:ext cx="21069300" cy="7616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224912" tIns="112456" rIns="224912" bIns="112456"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0"/>
            <a:r>
              <a:rPr lang="en-US" altLang="en-US" dirty="0"/>
              <a:t>More Text</a:t>
            </a:r>
          </a:p>
          <a:p>
            <a:pPr lvl="0"/>
            <a:r>
              <a:rPr lang="en-US" altLang="en-US" dirty="0"/>
              <a:t>More text</a:t>
            </a:r>
          </a:p>
        </p:txBody>
      </p:sp>
      <p:cxnSp>
        <p:nvCxnSpPr>
          <p:cNvPr id="6" name="Straight Connector 5"/>
          <p:cNvCxnSpPr/>
          <p:nvPr/>
        </p:nvCxnSpPr>
        <p:spPr>
          <a:xfrm>
            <a:off x="0" y="12258675"/>
            <a:ext cx="23409275" cy="0"/>
          </a:xfrm>
          <a:prstGeom prst="line">
            <a:avLst/>
          </a:prstGeom>
          <a:ln>
            <a:solidFill>
              <a:schemeClr val="bg1">
                <a:lumMod val="50000"/>
              </a:schemeClr>
            </a:solidFill>
          </a:ln>
        </p:spPr>
        <p:style>
          <a:lnRef idx="1">
            <a:schemeClr val="accent6"/>
          </a:lnRef>
          <a:fillRef idx="0">
            <a:schemeClr val="accent6"/>
          </a:fillRef>
          <a:effectRef idx="0">
            <a:schemeClr val="accent6"/>
          </a:effectRef>
          <a:fontRef idx="minor">
            <a:schemeClr val="tx1"/>
          </a:fontRef>
        </p:style>
      </p:cxnSp>
      <p:sp>
        <p:nvSpPr>
          <p:cNvPr id="1029" name="Rectangle 6"/>
          <p:cNvSpPr>
            <a:spLocks noChangeArrowheads="1"/>
          </p:cNvSpPr>
          <p:nvPr/>
        </p:nvSpPr>
        <p:spPr bwMode="auto">
          <a:xfrm>
            <a:off x="13333413" y="12325350"/>
            <a:ext cx="9953625" cy="115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65462" tIns="82731" rIns="165462" bIns="82731">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r" eaLnBrk="1" hangingPunct="1"/>
            <a:r>
              <a:rPr lang="en-US" altLang="en-US" sz="3200" i="1" dirty="0">
                <a:solidFill>
                  <a:srgbClr val="7F7F7F"/>
                </a:solidFill>
              </a:rPr>
              <a:t>© Jeremy Morris</a:t>
            </a:r>
          </a:p>
          <a:p>
            <a:pPr algn="r" eaLnBrk="1" hangingPunct="1"/>
            <a:endParaRPr lang="en-US" altLang="en-US" sz="3200" i="1" dirty="0">
              <a:solidFill>
                <a:srgbClr val="7F7F7F"/>
              </a:solidFill>
            </a:endParaRPr>
          </a:p>
        </p:txBody>
      </p:sp>
      <p:sp>
        <p:nvSpPr>
          <p:cNvPr id="1030" name="Rectangle 8"/>
          <p:cNvSpPr>
            <a:spLocks noChangeArrowheads="1"/>
          </p:cNvSpPr>
          <p:nvPr/>
        </p:nvSpPr>
        <p:spPr bwMode="auto">
          <a:xfrm>
            <a:off x="122237" y="12398375"/>
            <a:ext cx="8000999" cy="659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65462" tIns="82731" rIns="165462" bIns="82731">
            <a:spAutoFit/>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r>
              <a:rPr lang="en-US" altLang="en-US" sz="3200" i="1" dirty="0">
                <a:solidFill>
                  <a:srgbClr val="7F7F7F"/>
                </a:solidFill>
              </a:rPr>
              <a:t>Operations and Information</a:t>
            </a:r>
            <a:r>
              <a:rPr lang="en-US" altLang="en-US" sz="3200" i="1" baseline="0" dirty="0">
                <a:solidFill>
                  <a:srgbClr val="7F7F7F"/>
                </a:solidFill>
              </a:rPr>
              <a:t> Systems</a:t>
            </a:r>
            <a:endParaRPr lang="en-US" altLang="en-US" sz="3200" i="1" dirty="0">
              <a:solidFill>
                <a:srgbClr val="7F7F7F"/>
              </a:solidFill>
            </a:endParaRPr>
          </a:p>
        </p:txBody>
      </p:sp>
    </p:spTree>
  </p:cSld>
  <p:clrMap bg1="lt1" tx1="dk1" bg2="lt2" tx2="dk2" accent1="accent1" accent2="accent2" accent3="accent3" accent4="accent4" accent5="accent5" accent6="accent6" hlink="hlink" folHlink="folHlink"/>
  <p:sldLayoutIdLst>
    <p:sldLayoutId id="2147484069" r:id="rId1"/>
    <p:sldLayoutId id="2147484066" r:id="rId2"/>
    <p:sldLayoutId id="2147484067" r:id="rId3"/>
    <p:sldLayoutId id="2147484068" r:id="rId4"/>
  </p:sldLayoutIdLst>
  <p:transition/>
  <p:hf sldNum="0" hdr="0"/>
  <p:txStyles>
    <p:titleStyle>
      <a:lvl1pPr algn="l" defTabSz="1120775" rtl="0" eaLnBrk="0" fontAlgn="base" hangingPunct="0">
        <a:spcBef>
          <a:spcPct val="0"/>
        </a:spcBef>
        <a:spcAft>
          <a:spcPct val="0"/>
        </a:spcAft>
        <a:defRPr sz="7200" b="1" kern="1200" cap="all">
          <a:solidFill>
            <a:srgbClr val="4F4F4F"/>
          </a:solidFill>
          <a:latin typeface="Arial"/>
          <a:ea typeface="ＭＳ Ｐゴシック" charset="0"/>
          <a:cs typeface="Arial"/>
        </a:defRPr>
      </a:lvl1pPr>
      <a:lvl2pPr algn="l" defTabSz="1120775" rtl="0" eaLnBrk="0" fontAlgn="base" hangingPunct="0">
        <a:spcBef>
          <a:spcPct val="0"/>
        </a:spcBef>
        <a:spcAft>
          <a:spcPct val="0"/>
        </a:spcAft>
        <a:defRPr sz="8400" b="1">
          <a:solidFill>
            <a:srgbClr val="4F4F4F"/>
          </a:solidFill>
          <a:latin typeface="Arial" charset="0"/>
          <a:ea typeface="ＭＳ Ｐゴシック" charset="0"/>
        </a:defRPr>
      </a:lvl2pPr>
      <a:lvl3pPr algn="l" defTabSz="1120775" rtl="0" eaLnBrk="0" fontAlgn="base" hangingPunct="0">
        <a:spcBef>
          <a:spcPct val="0"/>
        </a:spcBef>
        <a:spcAft>
          <a:spcPct val="0"/>
        </a:spcAft>
        <a:defRPr sz="8400" b="1">
          <a:solidFill>
            <a:srgbClr val="4F4F4F"/>
          </a:solidFill>
          <a:latin typeface="Arial" charset="0"/>
          <a:ea typeface="ＭＳ Ｐゴシック" charset="0"/>
        </a:defRPr>
      </a:lvl3pPr>
      <a:lvl4pPr algn="l" defTabSz="1120775" rtl="0" eaLnBrk="0" fontAlgn="base" hangingPunct="0">
        <a:spcBef>
          <a:spcPct val="0"/>
        </a:spcBef>
        <a:spcAft>
          <a:spcPct val="0"/>
        </a:spcAft>
        <a:defRPr sz="8400" b="1">
          <a:solidFill>
            <a:srgbClr val="4F4F4F"/>
          </a:solidFill>
          <a:latin typeface="Arial" charset="0"/>
          <a:ea typeface="ＭＳ Ｐゴシック" charset="0"/>
        </a:defRPr>
      </a:lvl4pPr>
      <a:lvl5pPr algn="l" defTabSz="1120775" rtl="0" eaLnBrk="0" fontAlgn="base" hangingPunct="0">
        <a:spcBef>
          <a:spcPct val="0"/>
        </a:spcBef>
        <a:spcAft>
          <a:spcPct val="0"/>
        </a:spcAft>
        <a:defRPr sz="8400" b="1">
          <a:solidFill>
            <a:srgbClr val="4F4F4F"/>
          </a:solidFill>
          <a:latin typeface="Arial" charset="0"/>
          <a:ea typeface="ＭＳ Ｐゴシック" charset="0"/>
        </a:defRPr>
      </a:lvl5pPr>
      <a:lvl6pPr marL="1124704" algn="l" defTabSz="1120800" rtl="0" fontAlgn="base">
        <a:spcBef>
          <a:spcPct val="0"/>
        </a:spcBef>
        <a:spcAft>
          <a:spcPct val="0"/>
        </a:spcAft>
        <a:defRPr sz="8400" b="1">
          <a:solidFill>
            <a:srgbClr val="4F4F4F"/>
          </a:solidFill>
          <a:latin typeface="Arial" charset="0"/>
          <a:ea typeface="ＭＳ Ｐゴシック" charset="0"/>
        </a:defRPr>
      </a:lvl6pPr>
      <a:lvl7pPr marL="2249407" algn="l" defTabSz="1120800" rtl="0" fontAlgn="base">
        <a:spcBef>
          <a:spcPct val="0"/>
        </a:spcBef>
        <a:spcAft>
          <a:spcPct val="0"/>
        </a:spcAft>
        <a:defRPr sz="8400" b="1">
          <a:solidFill>
            <a:srgbClr val="4F4F4F"/>
          </a:solidFill>
          <a:latin typeface="Arial" charset="0"/>
          <a:ea typeface="ＭＳ Ｐゴシック" charset="0"/>
        </a:defRPr>
      </a:lvl7pPr>
      <a:lvl8pPr marL="3374111" algn="l" defTabSz="1120800" rtl="0" fontAlgn="base">
        <a:spcBef>
          <a:spcPct val="0"/>
        </a:spcBef>
        <a:spcAft>
          <a:spcPct val="0"/>
        </a:spcAft>
        <a:defRPr sz="8400" b="1">
          <a:solidFill>
            <a:srgbClr val="4F4F4F"/>
          </a:solidFill>
          <a:latin typeface="Arial" charset="0"/>
          <a:ea typeface="ＭＳ Ｐゴシック" charset="0"/>
        </a:defRPr>
      </a:lvl8pPr>
      <a:lvl9pPr marL="4498817" algn="l" defTabSz="1120800" rtl="0" fontAlgn="base">
        <a:spcBef>
          <a:spcPct val="0"/>
        </a:spcBef>
        <a:spcAft>
          <a:spcPct val="0"/>
        </a:spcAft>
        <a:defRPr sz="8400" b="1">
          <a:solidFill>
            <a:srgbClr val="4F4F4F"/>
          </a:solidFill>
          <a:latin typeface="Arial" charset="0"/>
          <a:ea typeface="ＭＳ Ｐゴシック" charset="0"/>
        </a:defRPr>
      </a:lvl9pPr>
    </p:titleStyle>
    <p:bodyStyle>
      <a:lvl1pPr marL="838200" indent="-838200" algn="l" defTabSz="1120775" rtl="0" eaLnBrk="0" fontAlgn="base" hangingPunct="0">
        <a:spcBef>
          <a:spcPct val="20000"/>
        </a:spcBef>
        <a:spcAft>
          <a:spcPct val="0"/>
        </a:spcAft>
        <a:buSzPct val="100000"/>
        <a:buFontTx/>
        <a:buBlip>
          <a:blip r:embed="rId6"/>
        </a:buBlip>
        <a:defRPr sz="6600" kern="1200">
          <a:solidFill>
            <a:srgbClr val="4F4F4F"/>
          </a:solidFill>
          <a:latin typeface="Arial"/>
          <a:ea typeface="ＭＳ Ｐゴシック" charset="0"/>
          <a:cs typeface="Arial"/>
        </a:defRPr>
      </a:lvl1pPr>
      <a:lvl2pPr marL="1981200" indent="-857250" algn="l" defTabSz="1120775" rtl="0" eaLnBrk="0" fontAlgn="base" hangingPunct="0">
        <a:spcBef>
          <a:spcPct val="20000"/>
        </a:spcBef>
        <a:spcAft>
          <a:spcPct val="0"/>
        </a:spcAft>
        <a:buSzPct val="100000"/>
        <a:buFontTx/>
        <a:buBlip>
          <a:blip r:embed="rId6"/>
        </a:buBlip>
        <a:defRPr sz="6000" kern="1200">
          <a:solidFill>
            <a:srgbClr val="4F4F4F"/>
          </a:solidFill>
          <a:latin typeface="Arial"/>
          <a:ea typeface="ＭＳ Ｐゴシック" charset="0"/>
          <a:cs typeface="Arial"/>
        </a:defRPr>
      </a:lvl2pPr>
      <a:lvl3pPr marL="2806700" indent="-557213" algn="l" defTabSz="1120775" rtl="0" eaLnBrk="0" fontAlgn="base" hangingPunct="0">
        <a:spcBef>
          <a:spcPct val="20000"/>
        </a:spcBef>
        <a:spcAft>
          <a:spcPct val="0"/>
        </a:spcAft>
        <a:buSzPct val="100000"/>
        <a:buFontTx/>
        <a:buBlip>
          <a:blip r:embed="rId6"/>
        </a:buBlip>
        <a:defRPr sz="5400" kern="1200">
          <a:solidFill>
            <a:srgbClr val="4F4F4F"/>
          </a:solidFill>
          <a:latin typeface="Arial"/>
          <a:ea typeface="ＭＳ Ｐゴシック" charset="0"/>
          <a:cs typeface="Arial"/>
        </a:defRPr>
      </a:lvl3pPr>
      <a:lvl4pPr marL="3932238" indent="-557213" algn="l" defTabSz="1120775" rtl="0" eaLnBrk="0" fontAlgn="base" hangingPunct="0">
        <a:spcBef>
          <a:spcPct val="20000"/>
        </a:spcBef>
        <a:spcAft>
          <a:spcPct val="0"/>
        </a:spcAft>
        <a:buSzPct val="100000"/>
        <a:buFontTx/>
        <a:buBlip>
          <a:blip r:embed="rId6"/>
        </a:buBlip>
        <a:defRPr sz="4800" kern="1200">
          <a:solidFill>
            <a:srgbClr val="4F4F4F"/>
          </a:solidFill>
          <a:latin typeface="Arial"/>
          <a:ea typeface="ＭＳ Ｐゴシック" charset="0"/>
          <a:cs typeface="Arial"/>
        </a:defRPr>
      </a:lvl4pPr>
      <a:lvl5pPr indent="4498975" algn="l" defTabSz="1120775" rtl="0" eaLnBrk="0" fontAlgn="base" hangingPunct="0">
        <a:spcBef>
          <a:spcPct val="20000"/>
        </a:spcBef>
        <a:spcAft>
          <a:spcPct val="0"/>
        </a:spcAft>
        <a:buSzPct val="100000"/>
        <a:defRPr sz="4900" kern="1200">
          <a:solidFill>
            <a:srgbClr val="4F4F4F"/>
          </a:solidFill>
          <a:latin typeface="Arial"/>
          <a:ea typeface="ＭＳ Ｐゴシック" charset="0"/>
          <a:cs typeface="Arial"/>
        </a:defRPr>
      </a:lvl5pPr>
      <a:lvl6pPr marL="6185068" indent="-562278" algn="l" defTabSz="1124561" rtl="0" eaLnBrk="1" latinLnBrk="0" hangingPunct="1">
        <a:spcBef>
          <a:spcPct val="20000"/>
        </a:spcBef>
        <a:buFont typeface="Arial"/>
        <a:buChar char="•"/>
        <a:defRPr sz="4900" kern="1200">
          <a:solidFill>
            <a:schemeClr val="tx1"/>
          </a:solidFill>
          <a:latin typeface="+mn-lt"/>
          <a:ea typeface="+mn-ea"/>
          <a:cs typeface="+mn-cs"/>
        </a:defRPr>
      </a:lvl6pPr>
      <a:lvl7pPr marL="7309626" indent="-562278" algn="l" defTabSz="1124561" rtl="0" eaLnBrk="1" latinLnBrk="0" hangingPunct="1">
        <a:spcBef>
          <a:spcPct val="20000"/>
        </a:spcBef>
        <a:buFont typeface="Arial"/>
        <a:buChar char="•"/>
        <a:defRPr sz="4900" kern="1200">
          <a:solidFill>
            <a:schemeClr val="tx1"/>
          </a:solidFill>
          <a:latin typeface="+mn-lt"/>
          <a:ea typeface="+mn-ea"/>
          <a:cs typeface="+mn-cs"/>
        </a:defRPr>
      </a:lvl7pPr>
      <a:lvl8pPr marL="8434182" indent="-562278" algn="l" defTabSz="1124561" rtl="0" eaLnBrk="1" latinLnBrk="0" hangingPunct="1">
        <a:spcBef>
          <a:spcPct val="20000"/>
        </a:spcBef>
        <a:buFont typeface="Arial"/>
        <a:buChar char="•"/>
        <a:defRPr sz="4900" kern="1200">
          <a:solidFill>
            <a:schemeClr val="tx1"/>
          </a:solidFill>
          <a:latin typeface="+mn-lt"/>
          <a:ea typeface="+mn-ea"/>
          <a:cs typeface="+mn-cs"/>
        </a:defRPr>
      </a:lvl8pPr>
      <a:lvl9pPr marL="9558740" indent="-562278" algn="l" defTabSz="1124561" rtl="0" eaLnBrk="1" latinLnBrk="0" hangingPunct="1">
        <a:spcBef>
          <a:spcPct val="20000"/>
        </a:spcBef>
        <a:buFont typeface="Arial"/>
        <a:buChar char="•"/>
        <a:defRPr sz="4900" kern="1200">
          <a:solidFill>
            <a:schemeClr val="tx1"/>
          </a:solidFill>
          <a:latin typeface="+mn-lt"/>
          <a:ea typeface="+mn-ea"/>
          <a:cs typeface="+mn-cs"/>
        </a:defRPr>
      </a:lvl9pPr>
    </p:bodyStyle>
    <p:otherStyle>
      <a:defPPr>
        <a:defRPr lang="en-US"/>
      </a:defPPr>
      <a:lvl1pPr marL="0" algn="l" defTabSz="1124561" rtl="0" eaLnBrk="1" latinLnBrk="0" hangingPunct="1">
        <a:defRPr sz="4400" kern="1200">
          <a:solidFill>
            <a:schemeClr val="tx1"/>
          </a:solidFill>
          <a:latin typeface="+mn-lt"/>
          <a:ea typeface="+mn-ea"/>
          <a:cs typeface="+mn-cs"/>
        </a:defRPr>
      </a:lvl1pPr>
      <a:lvl2pPr marL="1124561" algn="l" defTabSz="1124561" rtl="0" eaLnBrk="1" latinLnBrk="0" hangingPunct="1">
        <a:defRPr sz="4400" kern="1200">
          <a:solidFill>
            <a:schemeClr val="tx1"/>
          </a:solidFill>
          <a:latin typeface="+mn-lt"/>
          <a:ea typeface="+mn-ea"/>
          <a:cs typeface="+mn-cs"/>
        </a:defRPr>
      </a:lvl2pPr>
      <a:lvl3pPr marL="2249114" algn="l" defTabSz="1124561" rtl="0" eaLnBrk="1" latinLnBrk="0" hangingPunct="1">
        <a:defRPr sz="4400" kern="1200">
          <a:solidFill>
            <a:schemeClr val="tx1"/>
          </a:solidFill>
          <a:latin typeface="+mn-lt"/>
          <a:ea typeface="+mn-ea"/>
          <a:cs typeface="+mn-cs"/>
        </a:defRPr>
      </a:lvl3pPr>
      <a:lvl4pPr marL="3373673" algn="l" defTabSz="1124561" rtl="0" eaLnBrk="1" latinLnBrk="0" hangingPunct="1">
        <a:defRPr sz="4400" kern="1200">
          <a:solidFill>
            <a:schemeClr val="tx1"/>
          </a:solidFill>
          <a:latin typeface="+mn-lt"/>
          <a:ea typeface="+mn-ea"/>
          <a:cs typeface="+mn-cs"/>
        </a:defRPr>
      </a:lvl4pPr>
      <a:lvl5pPr marL="4498231" algn="l" defTabSz="1124561" rtl="0" eaLnBrk="1" latinLnBrk="0" hangingPunct="1">
        <a:defRPr sz="4400" kern="1200">
          <a:solidFill>
            <a:schemeClr val="tx1"/>
          </a:solidFill>
          <a:latin typeface="+mn-lt"/>
          <a:ea typeface="+mn-ea"/>
          <a:cs typeface="+mn-cs"/>
        </a:defRPr>
      </a:lvl5pPr>
      <a:lvl6pPr marL="5622790" algn="l" defTabSz="1124561" rtl="0" eaLnBrk="1" latinLnBrk="0" hangingPunct="1">
        <a:defRPr sz="4400" kern="1200">
          <a:solidFill>
            <a:schemeClr val="tx1"/>
          </a:solidFill>
          <a:latin typeface="+mn-lt"/>
          <a:ea typeface="+mn-ea"/>
          <a:cs typeface="+mn-cs"/>
        </a:defRPr>
      </a:lvl6pPr>
      <a:lvl7pPr marL="6747346" algn="l" defTabSz="1124561" rtl="0" eaLnBrk="1" latinLnBrk="0" hangingPunct="1">
        <a:defRPr sz="4400" kern="1200">
          <a:solidFill>
            <a:schemeClr val="tx1"/>
          </a:solidFill>
          <a:latin typeface="+mn-lt"/>
          <a:ea typeface="+mn-ea"/>
          <a:cs typeface="+mn-cs"/>
        </a:defRPr>
      </a:lvl7pPr>
      <a:lvl8pPr marL="7871904" algn="l" defTabSz="1124561" rtl="0" eaLnBrk="1" latinLnBrk="0" hangingPunct="1">
        <a:defRPr sz="4400" kern="1200">
          <a:solidFill>
            <a:schemeClr val="tx1"/>
          </a:solidFill>
          <a:latin typeface="+mn-lt"/>
          <a:ea typeface="+mn-ea"/>
          <a:cs typeface="+mn-cs"/>
        </a:defRPr>
      </a:lvl8pPr>
      <a:lvl9pPr marL="8996458" algn="l" defTabSz="1124561" rtl="0" eaLnBrk="1" latinLnBrk="0" hangingPunct="1">
        <a:defRPr sz="4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Text Placeholder 3"/>
          <p:cNvSpPr>
            <a:spLocks noGrp="1"/>
          </p:cNvSpPr>
          <p:nvPr>
            <p:ph type="body" sz="quarter" idx="10"/>
          </p:nvPr>
        </p:nvSpPr>
        <p:spPr>
          <a:xfrm>
            <a:off x="0" y="6986588"/>
            <a:ext cx="23409275" cy="1419225"/>
          </a:xfrm>
        </p:spPr>
        <p:txBody>
          <a:bodyPr/>
          <a:lstStyle/>
          <a:p>
            <a:r>
              <a:rPr lang="en-US" altLang="en-US" dirty="0">
                <a:latin typeface="Arial" charset="0"/>
                <a:ea typeface="ＭＳ Ｐゴシック" charset="-128"/>
              </a:rPr>
              <a:t>The Business Analytics Model</a:t>
            </a:r>
          </a:p>
        </p:txBody>
      </p:sp>
      <p:sp>
        <p:nvSpPr>
          <p:cNvPr id="4" name="TextBox 9"/>
          <p:cNvSpPr txBox="1">
            <a:spLocks noChangeArrowheads="1"/>
          </p:cNvSpPr>
          <p:nvPr/>
        </p:nvSpPr>
        <p:spPr bwMode="auto">
          <a:xfrm>
            <a:off x="0" y="9097963"/>
            <a:ext cx="23409275" cy="12596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65462" tIns="82731" rIns="165462" bIns="82731">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defRPr/>
            </a:pPr>
            <a:r>
              <a:rPr lang="en-US" sz="7100" dirty="0">
                <a:solidFill>
                  <a:srgbClr val="4F4F4F"/>
                </a:solidFill>
                <a:cs typeface="Arial" charset="0"/>
              </a:rPr>
              <a:t>Business Intelligence &amp; Analytics</a:t>
            </a: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366ED-BBF5-D54A-8D7B-6C9C014941DB}"/>
              </a:ext>
            </a:extLst>
          </p:cNvPr>
          <p:cNvSpPr>
            <a:spLocks noGrp="1"/>
          </p:cNvSpPr>
          <p:nvPr>
            <p:ph type="title"/>
          </p:nvPr>
        </p:nvSpPr>
        <p:spPr/>
        <p:txBody>
          <a:bodyPr/>
          <a:lstStyle/>
          <a:p>
            <a:r>
              <a:rPr lang="en-US" dirty="0"/>
              <a:t>Data sources: IT ops and development</a:t>
            </a:r>
          </a:p>
        </p:txBody>
      </p:sp>
      <p:sp>
        <p:nvSpPr>
          <p:cNvPr id="3" name="TextBox 2">
            <a:extLst>
              <a:ext uri="{FF2B5EF4-FFF2-40B4-BE49-F238E27FC236}">
                <a16:creationId xmlns:a16="http://schemas.microsoft.com/office/drawing/2014/main" id="{131BAD79-F0D2-2542-9089-ECD37CA50E3E}"/>
              </a:ext>
            </a:extLst>
          </p:cNvPr>
          <p:cNvSpPr txBox="1"/>
          <p:nvPr/>
        </p:nvSpPr>
        <p:spPr>
          <a:xfrm>
            <a:off x="6732588" y="3001962"/>
            <a:ext cx="9944099" cy="1323439"/>
          </a:xfrm>
          <a:prstGeom prst="rect">
            <a:avLst/>
          </a:prstGeom>
          <a:noFill/>
        </p:spPr>
        <p:txBody>
          <a:bodyPr wrap="square" rtlCol="0">
            <a:spAutoFit/>
          </a:bodyPr>
          <a:lstStyle/>
          <a:p>
            <a:r>
              <a:rPr lang="en-US" sz="4000" dirty="0"/>
              <a:t>Data collection technologies and data structures</a:t>
            </a:r>
          </a:p>
        </p:txBody>
      </p:sp>
      <p:sp>
        <p:nvSpPr>
          <p:cNvPr id="4" name="TextBox 3">
            <a:extLst>
              <a:ext uri="{FF2B5EF4-FFF2-40B4-BE49-F238E27FC236}">
                <a16:creationId xmlns:a16="http://schemas.microsoft.com/office/drawing/2014/main" id="{7667E17E-F36A-B44B-8DCC-8BF8E9927879}"/>
              </a:ext>
            </a:extLst>
          </p:cNvPr>
          <p:cNvSpPr txBox="1"/>
          <p:nvPr/>
        </p:nvSpPr>
        <p:spPr>
          <a:xfrm>
            <a:off x="6698414" y="8799115"/>
            <a:ext cx="9944099" cy="1323439"/>
          </a:xfrm>
          <a:prstGeom prst="rect">
            <a:avLst/>
          </a:prstGeom>
          <a:noFill/>
        </p:spPr>
        <p:txBody>
          <a:bodyPr wrap="square" rtlCol="0">
            <a:spAutoFit/>
          </a:bodyPr>
          <a:lstStyle/>
          <a:p>
            <a:r>
              <a:rPr lang="en-US" sz="4000" dirty="0"/>
              <a:t>Staff hired to create and maintain these technologies</a:t>
            </a:r>
          </a:p>
        </p:txBody>
      </p:sp>
      <p:sp>
        <p:nvSpPr>
          <p:cNvPr id="5" name="Down Arrow 4">
            <a:extLst>
              <a:ext uri="{FF2B5EF4-FFF2-40B4-BE49-F238E27FC236}">
                <a16:creationId xmlns:a16="http://schemas.microsoft.com/office/drawing/2014/main" id="{B29C6082-DF83-5C43-9990-A20A8FBB873D}"/>
              </a:ext>
            </a:extLst>
          </p:cNvPr>
          <p:cNvSpPr/>
          <p:nvPr/>
        </p:nvSpPr>
        <p:spPr>
          <a:xfrm>
            <a:off x="11247437" y="5114458"/>
            <a:ext cx="914401" cy="2895600"/>
          </a:xfrm>
          <a:prstGeom prst="downArrow">
            <a:avLst>
              <a:gd name="adj1" fmla="val 24468"/>
              <a:gd name="adj2" fmla="val 52128"/>
            </a:avLst>
          </a:prstGeom>
          <a:solidFill>
            <a:schemeClr val="accent2">
              <a:lumMod val="50000"/>
            </a:schemeClr>
          </a:solidFill>
          <a:ln>
            <a:solidFill>
              <a:schemeClr val="tx1">
                <a:lumMod val="65000"/>
                <a:lumOff val="3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BE24F9F-F88F-074F-9F40-BE791AAEB19F}"/>
              </a:ext>
            </a:extLst>
          </p:cNvPr>
          <p:cNvSpPr txBox="1"/>
          <p:nvPr/>
        </p:nvSpPr>
        <p:spPr>
          <a:xfrm>
            <a:off x="12195843" y="6208315"/>
            <a:ext cx="2362200" cy="707886"/>
          </a:xfrm>
          <a:prstGeom prst="rect">
            <a:avLst/>
          </a:prstGeom>
          <a:noFill/>
        </p:spPr>
        <p:txBody>
          <a:bodyPr wrap="square" rtlCol="0">
            <a:spAutoFit/>
          </a:bodyPr>
          <a:lstStyle/>
          <a:p>
            <a:r>
              <a:rPr lang="en-US" sz="4000" dirty="0"/>
              <a:t>Produces</a:t>
            </a:r>
          </a:p>
        </p:txBody>
      </p:sp>
    </p:spTree>
    <p:extLst>
      <p:ext uri="{BB962C8B-B14F-4D97-AF65-F5344CB8AC3E}">
        <p14:creationId xmlns:p14="http://schemas.microsoft.com/office/powerpoint/2010/main" val="241042543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C4F1566-18B1-F845-95B6-09827B2ACC8F}"/>
              </a:ext>
            </a:extLst>
          </p:cNvPr>
          <p:cNvPicPr>
            <a:picLocks noChangeAspect="1"/>
          </p:cNvPicPr>
          <p:nvPr/>
        </p:nvPicPr>
        <p:blipFill>
          <a:blip r:embed="rId3"/>
          <a:stretch>
            <a:fillRect/>
          </a:stretch>
        </p:blipFill>
        <p:spPr>
          <a:xfrm>
            <a:off x="-30163" y="0"/>
            <a:ext cx="23439438" cy="14630797"/>
          </a:xfrm>
          <a:prstGeom prst="rect">
            <a:avLst/>
          </a:prstGeom>
        </p:spPr>
      </p:pic>
      <p:pic>
        <p:nvPicPr>
          <p:cNvPr id="3" name="Picture 2">
            <a:extLst>
              <a:ext uri="{FF2B5EF4-FFF2-40B4-BE49-F238E27FC236}">
                <a16:creationId xmlns:a16="http://schemas.microsoft.com/office/drawing/2014/main" id="{9B16CE56-F719-914B-A213-F0A63D4D7F9D}"/>
              </a:ext>
            </a:extLst>
          </p:cNvPr>
          <p:cNvPicPr>
            <a:picLocks noChangeAspect="1"/>
          </p:cNvPicPr>
          <p:nvPr/>
        </p:nvPicPr>
        <p:blipFill>
          <a:blip r:embed="rId4"/>
          <a:stretch>
            <a:fillRect/>
          </a:stretch>
        </p:blipFill>
        <p:spPr>
          <a:xfrm>
            <a:off x="731837" y="723022"/>
            <a:ext cx="9677400" cy="7714955"/>
          </a:xfrm>
          <a:prstGeom prst="rect">
            <a:avLst/>
          </a:prstGeom>
        </p:spPr>
      </p:pic>
      <p:sp>
        <p:nvSpPr>
          <p:cNvPr id="5" name="Rounded Rectangle 4">
            <a:extLst>
              <a:ext uri="{FF2B5EF4-FFF2-40B4-BE49-F238E27FC236}">
                <a16:creationId xmlns:a16="http://schemas.microsoft.com/office/drawing/2014/main" id="{0187DC18-616C-9641-BEE4-765552E02736}"/>
              </a:ext>
            </a:extLst>
          </p:cNvPr>
          <p:cNvSpPr/>
          <p:nvPr/>
        </p:nvSpPr>
        <p:spPr>
          <a:xfrm>
            <a:off x="2027237" y="9936162"/>
            <a:ext cx="7086600" cy="2438400"/>
          </a:xfrm>
          <a:prstGeom prst="roundRect">
            <a:avLst>
              <a:gd name="adj" fmla="val 6799"/>
            </a:avLst>
          </a:prstGeom>
          <a:solidFill>
            <a:schemeClr val="bg1">
              <a:lumMod val="85000"/>
            </a:schemeClr>
          </a:solidFill>
          <a:ln>
            <a:solidFill>
              <a:schemeClr val="tx1">
                <a:lumMod val="65000"/>
                <a:lumOff val="3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solidFill>
                  <a:schemeClr val="tx1">
                    <a:lumMod val="75000"/>
                    <a:lumOff val="25000"/>
                  </a:schemeClr>
                </a:solidFill>
              </a:rPr>
              <a:t>Presented here as the basis of successful business analytics deployment and execution</a:t>
            </a:r>
          </a:p>
        </p:txBody>
      </p:sp>
    </p:spTree>
    <p:extLst>
      <p:ext uri="{BB962C8B-B14F-4D97-AF65-F5344CB8AC3E}">
        <p14:creationId xmlns:p14="http://schemas.microsoft.com/office/powerpoint/2010/main" val="1077551653"/>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5" name="Picture 3" descr="DESB.psd"/>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25763" y="3900488"/>
            <a:ext cx="17557750" cy="374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94631972"/>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27A2239-A9E5-B741-AE7A-596982C87C85}"/>
              </a:ext>
            </a:extLst>
          </p:cNvPr>
          <p:cNvSpPr>
            <a:spLocks noGrp="1"/>
          </p:cNvSpPr>
          <p:nvPr>
            <p:ph type="title"/>
          </p:nvPr>
        </p:nvSpPr>
        <p:spPr/>
        <p:txBody>
          <a:bodyPr/>
          <a:lstStyle/>
          <a:p>
            <a:endParaRPr lang="en-US"/>
          </a:p>
        </p:txBody>
      </p:sp>
      <p:pic>
        <p:nvPicPr>
          <p:cNvPr id="5" name="Picture 4">
            <a:extLst>
              <a:ext uri="{FF2B5EF4-FFF2-40B4-BE49-F238E27FC236}">
                <a16:creationId xmlns:a16="http://schemas.microsoft.com/office/drawing/2014/main" id="{0596C799-5037-5B4A-8760-167A005DAD1D}"/>
              </a:ext>
            </a:extLst>
          </p:cNvPr>
          <p:cNvPicPr>
            <a:picLocks noChangeAspect="1"/>
          </p:cNvPicPr>
          <p:nvPr/>
        </p:nvPicPr>
        <p:blipFill>
          <a:blip r:embed="rId2"/>
          <a:stretch>
            <a:fillRect/>
          </a:stretch>
        </p:blipFill>
        <p:spPr>
          <a:xfrm>
            <a:off x="1170464" y="2925762"/>
            <a:ext cx="9677400" cy="7714955"/>
          </a:xfrm>
          <a:prstGeom prst="rect">
            <a:avLst/>
          </a:prstGeom>
        </p:spPr>
      </p:pic>
    </p:spTree>
    <p:extLst>
      <p:ext uri="{BB962C8B-B14F-4D97-AF65-F5344CB8AC3E}">
        <p14:creationId xmlns:p14="http://schemas.microsoft.com/office/powerpoint/2010/main" val="721682266"/>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07E58-99C7-904A-97CE-EA2BAF85FF86}"/>
              </a:ext>
            </a:extLst>
          </p:cNvPr>
          <p:cNvSpPr>
            <a:spLocks noGrp="1"/>
          </p:cNvSpPr>
          <p:nvPr>
            <p:ph type="title"/>
          </p:nvPr>
        </p:nvSpPr>
        <p:spPr/>
        <p:txBody>
          <a:bodyPr/>
          <a:lstStyle/>
          <a:p>
            <a:r>
              <a:rPr lang="en-US" dirty="0"/>
              <a:t>Failure not due to technology</a:t>
            </a:r>
          </a:p>
        </p:txBody>
      </p:sp>
      <p:sp>
        <p:nvSpPr>
          <p:cNvPr id="3" name="TextBox 2">
            <a:extLst>
              <a:ext uri="{FF2B5EF4-FFF2-40B4-BE49-F238E27FC236}">
                <a16:creationId xmlns:a16="http://schemas.microsoft.com/office/drawing/2014/main" id="{4DBAFAD2-818A-8F4B-AC3A-FAEC26F4AEF7}"/>
              </a:ext>
            </a:extLst>
          </p:cNvPr>
          <p:cNvSpPr txBox="1"/>
          <p:nvPr/>
        </p:nvSpPr>
        <p:spPr>
          <a:xfrm>
            <a:off x="2655888" y="2392362"/>
            <a:ext cx="18097499" cy="9325630"/>
          </a:xfrm>
          <a:prstGeom prst="rect">
            <a:avLst/>
          </a:prstGeom>
          <a:noFill/>
        </p:spPr>
        <p:txBody>
          <a:bodyPr wrap="square" rtlCol="0">
            <a:spAutoFit/>
          </a:bodyPr>
          <a:lstStyle/>
          <a:p>
            <a:r>
              <a:rPr lang="en-US" sz="4000" b="1" dirty="0"/>
              <a:t>It is particularly striking that 77% of respondents say that “business adoption” of big data and AI initiatives continues to represent a challenge for their organizations</a:t>
            </a:r>
            <a:r>
              <a:rPr lang="en-US" sz="4000" dirty="0"/>
              <a:t>. This issue, and the low percentage of companies that have achieved data-driven organizations and cultures, suggests the need for a new focus. </a:t>
            </a:r>
            <a:r>
              <a:rPr lang="en-US" sz="4000" b="1" dirty="0">
                <a:solidFill>
                  <a:srgbClr val="C00000"/>
                </a:solidFill>
              </a:rPr>
              <a:t>Respondents clearly say that technology isn’t the problem—people and (to a lesser extent) processes are. </a:t>
            </a:r>
          </a:p>
          <a:p>
            <a:endParaRPr lang="en-US" sz="4000" dirty="0"/>
          </a:p>
          <a:p>
            <a:r>
              <a:rPr lang="en-US" sz="4000" dirty="0"/>
              <a:t>Yet we would guess with high confidence that </a:t>
            </a:r>
            <a:r>
              <a:rPr lang="en-US" sz="4000" b="1" dirty="0"/>
              <a:t>the great majority of spending on big data and AI goes for technology and its development</a:t>
            </a:r>
            <a:r>
              <a:rPr lang="en-US" sz="4000" dirty="0"/>
              <a:t>. </a:t>
            </a:r>
            <a:r>
              <a:rPr lang="en-US" sz="4000" b="1" i="1" dirty="0">
                <a:solidFill>
                  <a:srgbClr val="C00000"/>
                </a:solidFill>
              </a:rPr>
              <a:t>We hear little about initiatives devoted to changing human attitudes and behaviors around data</a:t>
            </a:r>
            <a:r>
              <a:rPr lang="en-US" sz="4000" dirty="0"/>
              <a:t>. Unless the focus shifts to these types of activities, we are likely to see the same problem areas in the future that we’ve observed year after year in this survey. Let’s make the glass fuller.</a:t>
            </a:r>
          </a:p>
          <a:p>
            <a:endParaRPr lang="en-US" sz="4000" dirty="0"/>
          </a:p>
          <a:p>
            <a:r>
              <a:rPr lang="en-US" sz="4000" dirty="0"/>
              <a:t>-NVP Big Data and AI Executive Survey 2019</a:t>
            </a:r>
          </a:p>
        </p:txBody>
      </p:sp>
    </p:spTree>
    <p:extLst>
      <p:ext uri="{BB962C8B-B14F-4D97-AF65-F5344CB8AC3E}">
        <p14:creationId xmlns:p14="http://schemas.microsoft.com/office/powerpoint/2010/main" val="134987316"/>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3145A-998C-AB4D-8E8D-88D5A57C3A67}"/>
              </a:ext>
            </a:extLst>
          </p:cNvPr>
          <p:cNvSpPr>
            <a:spLocks noGrp="1"/>
          </p:cNvSpPr>
          <p:nvPr>
            <p:ph type="title"/>
          </p:nvPr>
        </p:nvSpPr>
        <p:spPr/>
        <p:txBody>
          <a:bodyPr/>
          <a:lstStyle/>
          <a:p>
            <a:r>
              <a:rPr lang="en-US" dirty="0"/>
              <a:t>7 sure fire ways to fail at analytics</a:t>
            </a:r>
          </a:p>
        </p:txBody>
      </p:sp>
      <p:sp>
        <p:nvSpPr>
          <p:cNvPr id="3" name="TextBox 2">
            <a:extLst>
              <a:ext uri="{FF2B5EF4-FFF2-40B4-BE49-F238E27FC236}">
                <a16:creationId xmlns:a16="http://schemas.microsoft.com/office/drawing/2014/main" id="{77791205-41C8-2041-AA0F-EA58767F73FF}"/>
              </a:ext>
            </a:extLst>
          </p:cNvPr>
          <p:cNvSpPr txBox="1"/>
          <p:nvPr/>
        </p:nvSpPr>
        <p:spPr>
          <a:xfrm>
            <a:off x="3284538" y="3992562"/>
            <a:ext cx="16840200" cy="4862870"/>
          </a:xfrm>
          <a:prstGeom prst="rect">
            <a:avLst/>
          </a:prstGeom>
          <a:noFill/>
        </p:spPr>
        <p:txBody>
          <a:bodyPr wrap="square" rtlCol="0">
            <a:spAutoFit/>
          </a:bodyPr>
          <a:lstStyle/>
          <a:p>
            <a:pPr marL="742950" indent="-742950" defTabSz="274320">
              <a:spcAft>
                <a:spcPts val="600"/>
              </a:spcAft>
              <a:buFont typeface="+mj-lt"/>
              <a:buAutoNum type="arabicPeriod"/>
              <a:tabLst>
                <a:tab pos="274320" algn="l"/>
              </a:tabLst>
            </a:pPr>
            <a:r>
              <a:rPr lang="en-US" sz="4000" b="1" dirty="0"/>
              <a:t>Jump in without knowing what you’re looking for</a:t>
            </a:r>
          </a:p>
          <a:p>
            <a:pPr marL="742950" indent="-742950" defTabSz="274320">
              <a:spcAft>
                <a:spcPts val="600"/>
              </a:spcAft>
              <a:buFont typeface="+mj-lt"/>
              <a:buAutoNum type="arabicPeriod"/>
              <a:tabLst>
                <a:tab pos="274320" algn="l"/>
              </a:tabLst>
            </a:pPr>
            <a:r>
              <a:rPr lang="en-US" sz="4000" b="1" dirty="0"/>
              <a:t>Build (and maintain) your own infrastructure</a:t>
            </a:r>
          </a:p>
          <a:p>
            <a:pPr marL="742950" indent="-742950" defTabSz="274320">
              <a:spcAft>
                <a:spcPts val="600"/>
              </a:spcAft>
              <a:buFont typeface="+mj-lt"/>
              <a:buAutoNum type="arabicPeriod"/>
              <a:tabLst>
                <a:tab pos="274320" algn="l"/>
              </a:tabLst>
            </a:pPr>
            <a:r>
              <a:rPr lang="en-US" sz="4000" b="1" dirty="0"/>
              <a:t>Be a data divider, not a data unifier</a:t>
            </a:r>
          </a:p>
          <a:p>
            <a:pPr marL="742950" indent="-742950" defTabSz="274320">
              <a:spcAft>
                <a:spcPts val="600"/>
              </a:spcAft>
              <a:buFont typeface="+mj-lt"/>
              <a:buAutoNum type="arabicPeriod"/>
              <a:tabLst>
                <a:tab pos="274320" algn="l"/>
              </a:tabLst>
            </a:pPr>
            <a:r>
              <a:rPr lang="en-US" sz="4000" b="1" dirty="0"/>
              <a:t>Eschew good data hygiene</a:t>
            </a:r>
          </a:p>
          <a:p>
            <a:pPr marL="742950" indent="-742950" defTabSz="274320">
              <a:spcAft>
                <a:spcPts val="600"/>
              </a:spcAft>
              <a:buFont typeface="+mj-lt"/>
              <a:buAutoNum type="arabicPeriod"/>
              <a:tabLst>
                <a:tab pos="274320" algn="l"/>
              </a:tabLst>
            </a:pPr>
            <a:r>
              <a:rPr lang="en-US" sz="4000" b="1" dirty="0"/>
              <a:t>Forgo executive sponsorship of analytics initiatives</a:t>
            </a:r>
          </a:p>
          <a:p>
            <a:pPr marL="742950" indent="-742950" defTabSz="274320">
              <a:spcAft>
                <a:spcPts val="600"/>
              </a:spcAft>
              <a:buFont typeface="+mj-lt"/>
              <a:buAutoNum type="arabicPeriod"/>
              <a:tabLst>
                <a:tab pos="274320" algn="l"/>
              </a:tabLst>
            </a:pPr>
            <a:r>
              <a:rPr lang="en-US" sz="4000" b="1" dirty="0"/>
              <a:t>Ignore middle- and lower-level managers</a:t>
            </a:r>
          </a:p>
          <a:p>
            <a:pPr marL="742950" indent="-742950" defTabSz="274320">
              <a:spcAft>
                <a:spcPts val="600"/>
              </a:spcAft>
              <a:buFont typeface="+mj-lt"/>
              <a:buAutoNum type="arabicPeriod"/>
              <a:tabLst>
                <a:tab pos="274320" algn="l"/>
              </a:tabLst>
            </a:pPr>
            <a:r>
              <a:rPr lang="en-US" sz="4000" b="1" dirty="0"/>
              <a:t>Lack the culture and skills to support good data analytics</a:t>
            </a:r>
          </a:p>
        </p:txBody>
      </p:sp>
    </p:spTree>
    <p:extLst>
      <p:ext uri="{BB962C8B-B14F-4D97-AF65-F5344CB8AC3E}">
        <p14:creationId xmlns:p14="http://schemas.microsoft.com/office/powerpoint/2010/main" val="1673643273"/>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3145A-998C-AB4D-8E8D-88D5A57C3A67}"/>
              </a:ext>
            </a:extLst>
          </p:cNvPr>
          <p:cNvSpPr>
            <a:spLocks noGrp="1"/>
          </p:cNvSpPr>
          <p:nvPr>
            <p:ph type="title"/>
          </p:nvPr>
        </p:nvSpPr>
        <p:spPr/>
        <p:txBody>
          <a:bodyPr/>
          <a:lstStyle/>
          <a:p>
            <a:r>
              <a:rPr lang="en-US" dirty="0"/>
              <a:t>7 sure fire ways to fail at analytics</a:t>
            </a:r>
          </a:p>
        </p:txBody>
      </p:sp>
      <p:sp>
        <p:nvSpPr>
          <p:cNvPr id="3" name="TextBox 2">
            <a:extLst>
              <a:ext uri="{FF2B5EF4-FFF2-40B4-BE49-F238E27FC236}">
                <a16:creationId xmlns:a16="http://schemas.microsoft.com/office/drawing/2014/main" id="{77791205-41C8-2041-AA0F-EA58767F73FF}"/>
              </a:ext>
            </a:extLst>
          </p:cNvPr>
          <p:cNvSpPr txBox="1"/>
          <p:nvPr/>
        </p:nvSpPr>
        <p:spPr>
          <a:xfrm>
            <a:off x="3284538" y="3154362"/>
            <a:ext cx="16840200" cy="7525137"/>
          </a:xfrm>
          <a:prstGeom prst="rect">
            <a:avLst/>
          </a:prstGeom>
          <a:noFill/>
        </p:spPr>
        <p:txBody>
          <a:bodyPr wrap="square" rtlCol="0">
            <a:spAutoFit/>
          </a:bodyPr>
          <a:lstStyle/>
          <a:p>
            <a:pPr marL="742950" indent="-742950" defTabSz="274320">
              <a:spcAft>
                <a:spcPts val="600"/>
              </a:spcAft>
              <a:buFont typeface="+mj-lt"/>
              <a:buAutoNum type="arabicPeriod"/>
              <a:tabLst>
                <a:tab pos="274320" algn="l"/>
              </a:tabLst>
            </a:pPr>
            <a:r>
              <a:rPr lang="en-US" sz="3200" b="1" dirty="0"/>
              <a:t>Jump in without knowing what you’re looking for</a:t>
            </a:r>
          </a:p>
          <a:p>
            <a:pPr marL="1471422" lvl="3" indent="-347472" defTabSz="274320">
              <a:spcAft>
                <a:spcPts val="600"/>
              </a:spcAft>
              <a:buFont typeface="Arial" panose="020B0604020202020204" pitchFamily="34" charset="0"/>
              <a:buChar char="•"/>
              <a:tabLst>
                <a:tab pos="274320" algn="l"/>
              </a:tabLst>
            </a:pPr>
            <a:r>
              <a:rPr lang="en-US" sz="3200" dirty="0"/>
              <a:t>“This idea behind data mining that you could have the system find out what's interesting in the data has led many companies astray over decades,” Davenport says</a:t>
            </a:r>
          </a:p>
          <a:p>
            <a:pPr marL="742950" indent="-742950" defTabSz="274320">
              <a:spcAft>
                <a:spcPts val="600"/>
              </a:spcAft>
              <a:buFont typeface="+mj-lt"/>
              <a:buAutoNum type="arabicPeriod"/>
              <a:tabLst>
                <a:tab pos="274320" algn="l"/>
              </a:tabLst>
            </a:pPr>
            <a:r>
              <a:rPr lang="en-US" sz="3200" b="1" dirty="0"/>
              <a:t>Forgo executive sponsorship of analytics initiatives</a:t>
            </a:r>
          </a:p>
          <a:p>
            <a:pPr marL="1692275" lvl="1" indent="-571500" defTabSz="274320">
              <a:spcAft>
                <a:spcPts val="600"/>
              </a:spcAft>
              <a:buFont typeface="Arial" panose="020B0604020202020204" pitchFamily="34" charset="0"/>
              <a:buChar char="•"/>
              <a:tabLst>
                <a:tab pos="274320" algn="l"/>
              </a:tabLst>
            </a:pPr>
            <a:r>
              <a:rPr lang="en-US" sz="3200" dirty="0"/>
              <a:t>“The objective of analytics teams is to generate insights by connecting the data with a company’s tactical and strategic decisions,” </a:t>
            </a:r>
            <a:r>
              <a:rPr lang="en-US" sz="3200" dirty="0" err="1"/>
              <a:t>Miglani</a:t>
            </a:r>
            <a:r>
              <a:rPr lang="en-US" sz="3200" dirty="0"/>
              <a:t> says</a:t>
            </a:r>
            <a:endParaRPr lang="en-US" sz="3200" b="1" dirty="0"/>
          </a:p>
          <a:p>
            <a:pPr marL="742950" indent="-742950" defTabSz="274320">
              <a:spcAft>
                <a:spcPts val="600"/>
              </a:spcAft>
              <a:buFont typeface="+mj-lt"/>
              <a:buAutoNum type="arabicPeriod"/>
              <a:tabLst>
                <a:tab pos="274320" algn="l"/>
              </a:tabLst>
            </a:pPr>
            <a:r>
              <a:rPr lang="en-US" sz="3200" b="1" dirty="0"/>
              <a:t>Ignore middle- and lower-level managers</a:t>
            </a:r>
          </a:p>
          <a:p>
            <a:pPr marL="1863725" lvl="1" indent="-742950" defTabSz="274320">
              <a:spcAft>
                <a:spcPts val="600"/>
              </a:spcAft>
              <a:buFont typeface="Arial" panose="020B0604020202020204" pitchFamily="34" charset="0"/>
              <a:buChar char="•"/>
              <a:tabLst>
                <a:tab pos="274320" algn="l"/>
              </a:tabLst>
            </a:pPr>
            <a:r>
              <a:rPr lang="en-US" sz="3200" dirty="0"/>
              <a:t>“Without the active involvement of mid- to lower-level managers, the information delivered by the analytics team often fails to actually help the management team do their job better each day,” says David </a:t>
            </a:r>
            <a:r>
              <a:rPr lang="en-US" sz="3200" dirty="0" err="1"/>
              <a:t>Giannetto</a:t>
            </a:r>
            <a:endParaRPr lang="en-US" sz="3200" b="1" dirty="0"/>
          </a:p>
          <a:p>
            <a:pPr marL="742950" indent="-742950" defTabSz="274320">
              <a:spcAft>
                <a:spcPts val="600"/>
              </a:spcAft>
              <a:buFont typeface="+mj-lt"/>
              <a:buAutoNum type="arabicPeriod"/>
              <a:tabLst>
                <a:tab pos="274320" algn="l"/>
              </a:tabLst>
            </a:pPr>
            <a:r>
              <a:rPr lang="en-US" sz="3200" b="1" dirty="0"/>
              <a:t>Lack the culture and skills to support good data analytics</a:t>
            </a:r>
          </a:p>
          <a:p>
            <a:pPr marL="1863725" lvl="1" indent="-742950" defTabSz="274320">
              <a:spcAft>
                <a:spcPts val="600"/>
              </a:spcAft>
              <a:buFont typeface="Arial" panose="020B0604020202020204" pitchFamily="34" charset="0"/>
              <a:buChar char="•"/>
              <a:tabLst>
                <a:tab pos="274320" algn="l"/>
              </a:tabLst>
            </a:pPr>
            <a:r>
              <a:rPr lang="en-US" sz="3200" dirty="0"/>
              <a:t>It will be hard to convince your business partners to make decisions on opaque algorithms. You will need to educate them first.</a:t>
            </a:r>
            <a:endParaRPr lang="en-US" sz="3200" b="1" dirty="0"/>
          </a:p>
        </p:txBody>
      </p:sp>
    </p:spTree>
    <p:extLst>
      <p:ext uri="{BB962C8B-B14F-4D97-AF65-F5344CB8AC3E}">
        <p14:creationId xmlns:p14="http://schemas.microsoft.com/office/powerpoint/2010/main" val="2521987507"/>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03AE1AD-966D-884E-A18B-DBC43C519132}"/>
              </a:ext>
            </a:extLst>
          </p:cNvPr>
          <p:cNvSpPr>
            <a:spLocks noGrp="1"/>
          </p:cNvSpPr>
          <p:nvPr>
            <p:ph type="title"/>
          </p:nvPr>
        </p:nvSpPr>
        <p:spPr/>
        <p:txBody>
          <a:bodyPr/>
          <a:lstStyle/>
          <a:p>
            <a:r>
              <a:rPr lang="en-US" dirty="0"/>
              <a:t>Strategy creation</a:t>
            </a:r>
          </a:p>
        </p:txBody>
      </p:sp>
      <p:sp>
        <p:nvSpPr>
          <p:cNvPr id="6" name="TextBox 5">
            <a:extLst>
              <a:ext uri="{FF2B5EF4-FFF2-40B4-BE49-F238E27FC236}">
                <a16:creationId xmlns:a16="http://schemas.microsoft.com/office/drawing/2014/main" id="{5EDEA544-F64A-FC45-91F5-956DB706E8D8}"/>
              </a:ext>
            </a:extLst>
          </p:cNvPr>
          <p:cNvSpPr txBox="1"/>
          <p:nvPr/>
        </p:nvSpPr>
        <p:spPr>
          <a:xfrm>
            <a:off x="5380038" y="2773362"/>
            <a:ext cx="12649200" cy="1938992"/>
          </a:xfrm>
          <a:prstGeom prst="rect">
            <a:avLst/>
          </a:prstGeom>
          <a:noFill/>
        </p:spPr>
        <p:txBody>
          <a:bodyPr wrap="square" rtlCol="0">
            <a:spAutoFit/>
          </a:bodyPr>
          <a:lstStyle/>
          <a:p>
            <a:r>
              <a:rPr lang="en-US" sz="4000" dirty="0"/>
              <a:t>Strategy = combination of all the decisions taken and actions performed to secure a competitive position in the market</a:t>
            </a:r>
          </a:p>
        </p:txBody>
      </p:sp>
      <p:sp>
        <p:nvSpPr>
          <p:cNvPr id="7" name="TextBox 6">
            <a:extLst>
              <a:ext uri="{FF2B5EF4-FFF2-40B4-BE49-F238E27FC236}">
                <a16:creationId xmlns:a16="http://schemas.microsoft.com/office/drawing/2014/main" id="{A2E8A346-2DA6-3049-8C14-9432ACF7FB82}"/>
              </a:ext>
            </a:extLst>
          </p:cNvPr>
          <p:cNvSpPr txBox="1"/>
          <p:nvPr/>
        </p:nvSpPr>
        <p:spPr>
          <a:xfrm>
            <a:off x="5380038" y="8412162"/>
            <a:ext cx="12649200" cy="2554545"/>
          </a:xfrm>
          <a:prstGeom prst="rect">
            <a:avLst/>
          </a:prstGeom>
          <a:noFill/>
        </p:spPr>
        <p:txBody>
          <a:bodyPr wrap="square" rtlCol="0">
            <a:spAutoFit/>
          </a:bodyPr>
          <a:lstStyle/>
          <a:p>
            <a:r>
              <a:rPr lang="en-US" sz="4000" dirty="0"/>
              <a:t>Key Performance Indicators (KPIs) = used to measure degree of progress and success</a:t>
            </a:r>
          </a:p>
          <a:p>
            <a:endParaRPr lang="en-US" sz="4000" dirty="0"/>
          </a:p>
          <a:p>
            <a:r>
              <a:rPr lang="en-US" sz="4000" dirty="0"/>
              <a:t>Can be very high level at this stage of the model</a:t>
            </a:r>
          </a:p>
        </p:txBody>
      </p:sp>
      <p:sp>
        <p:nvSpPr>
          <p:cNvPr id="8" name="Down Arrow 7">
            <a:extLst>
              <a:ext uri="{FF2B5EF4-FFF2-40B4-BE49-F238E27FC236}">
                <a16:creationId xmlns:a16="http://schemas.microsoft.com/office/drawing/2014/main" id="{9ADCF427-2525-A94B-9C14-20866A45D22E}"/>
              </a:ext>
            </a:extLst>
          </p:cNvPr>
          <p:cNvSpPr/>
          <p:nvPr/>
        </p:nvSpPr>
        <p:spPr>
          <a:xfrm>
            <a:off x="11247437" y="5114458"/>
            <a:ext cx="914401" cy="2895600"/>
          </a:xfrm>
          <a:prstGeom prst="downArrow">
            <a:avLst>
              <a:gd name="adj1" fmla="val 24468"/>
              <a:gd name="adj2" fmla="val 52128"/>
            </a:avLst>
          </a:prstGeom>
          <a:solidFill>
            <a:schemeClr val="accent2">
              <a:lumMod val="50000"/>
            </a:schemeClr>
          </a:solidFill>
          <a:ln>
            <a:solidFill>
              <a:schemeClr val="tx1">
                <a:lumMod val="65000"/>
                <a:lumOff val="3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848F0B6-D21D-A642-86C6-3C802266238E}"/>
              </a:ext>
            </a:extLst>
          </p:cNvPr>
          <p:cNvSpPr txBox="1"/>
          <p:nvPr/>
        </p:nvSpPr>
        <p:spPr>
          <a:xfrm>
            <a:off x="12195843" y="6208315"/>
            <a:ext cx="2362200" cy="707886"/>
          </a:xfrm>
          <a:prstGeom prst="rect">
            <a:avLst/>
          </a:prstGeom>
          <a:noFill/>
        </p:spPr>
        <p:txBody>
          <a:bodyPr wrap="square" rtlCol="0">
            <a:spAutoFit/>
          </a:bodyPr>
          <a:lstStyle/>
          <a:p>
            <a:r>
              <a:rPr lang="en-US" sz="4000" dirty="0"/>
              <a:t>Produces</a:t>
            </a:r>
          </a:p>
        </p:txBody>
      </p:sp>
    </p:spTree>
    <p:extLst>
      <p:ext uri="{BB962C8B-B14F-4D97-AF65-F5344CB8AC3E}">
        <p14:creationId xmlns:p14="http://schemas.microsoft.com/office/powerpoint/2010/main" val="87920207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25A79-25D6-704A-A337-0A8B48DE8E2B}"/>
              </a:ext>
            </a:extLst>
          </p:cNvPr>
          <p:cNvSpPr>
            <a:spLocks noGrp="1"/>
          </p:cNvSpPr>
          <p:nvPr>
            <p:ph type="title"/>
          </p:nvPr>
        </p:nvSpPr>
        <p:spPr/>
        <p:txBody>
          <a:bodyPr/>
          <a:lstStyle/>
          <a:p>
            <a:r>
              <a:rPr lang="en-US" dirty="0"/>
              <a:t>Business process and information use</a:t>
            </a:r>
          </a:p>
        </p:txBody>
      </p:sp>
      <p:sp>
        <p:nvSpPr>
          <p:cNvPr id="4" name="TextBox 3">
            <a:extLst>
              <a:ext uri="{FF2B5EF4-FFF2-40B4-BE49-F238E27FC236}">
                <a16:creationId xmlns:a16="http://schemas.microsoft.com/office/drawing/2014/main" id="{5BAD5A43-74BA-AA40-8D27-6C79D2A0DE9C}"/>
              </a:ext>
            </a:extLst>
          </p:cNvPr>
          <p:cNvSpPr txBox="1"/>
          <p:nvPr/>
        </p:nvSpPr>
        <p:spPr>
          <a:xfrm>
            <a:off x="6732588" y="3001962"/>
            <a:ext cx="9944099" cy="1323439"/>
          </a:xfrm>
          <a:prstGeom prst="rect">
            <a:avLst/>
          </a:prstGeom>
          <a:noFill/>
        </p:spPr>
        <p:txBody>
          <a:bodyPr wrap="square" rtlCol="0">
            <a:spAutoFit/>
          </a:bodyPr>
          <a:lstStyle/>
          <a:p>
            <a:r>
              <a:rPr lang="en-US" sz="4000" dirty="0"/>
              <a:t>KPIs inform the next level what is important to business leaders</a:t>
            </a:r>
          </a:p>
        </p:txBody>
      </p:sp>
      <p:sp>
        <p:nvSpPr>
          <p:cNvPr id="5" name="TextBox 4">
            <a:extLst>
              <a:ext uri="{FF2B5EF4-FFF2-40B4-BE49-F238E27FC236}">
                <a16:creationId xmlns:a16="http://schemas.microsoft.com/office/drawing/2014/main" id="{B31A70D0-3B01-5148-9E9B-CB65CA526B8E}"/>
              </a:ext>
            </a:extLst>
          </p:cNvPr>
          <p:cNvSpPr txBox="1"/>
          <p:nvPr/>
        </p:nvSpPr>
        <p:spPr>
          <a:xfrm>
            <a:off x="6698414" y="8799115"/>
            <a:ext cx="9944099" cy="1323439"/>
          </a:xfrm>
          <a:prstGeom prst="rect">
            <a:avLst/>
          </a:prstGeom>
          <a:noFill/>
        </p:spPr>
        <p:txBody>
          <a:bodyPr wrap="square" rtlCol="0">
            <a:spAutoFit/>
          </a:bodyPr>
          <a:lstStyle/>
          <a:p>
            <a:r>
              <a:rPr lang="en-US" sz="4000" dirty="0"/>
              <a:t>Optimized processes that ensure KPIs reach specified levels</a:t>
            </a:r>
          </a:p>
        </p:txBody>
      </p:sp>
      <p:sp>
        <p:nvSpPr>
          <p:cNvPr id="6" name="Down Arrow 5">
            <a:extLst>
              <a:ext uri="{FF2B5EF4-FFF2-40B4-BE49-F238E27FC236}">
                <a16:creationId xmlns:a16="http://schemas.microsoft.com/office/drawing/2014/main" id="{09E14154-976A-9F43-9DDA-DA0A1651A425}"/>
              </a:ext>
            </a:extLst>
          </p:cNvPr>
          <p:cNvSpPr/>
          <p:nvPr/>
        </p:nvSpPr>
        <p:spPr>
          <a:xfrm>
            <a:off x="11247437" y="5114458"/>
            <a:ext cx="914401" cy="2895600"/>
          </a:xfrm>
          <a:prstGeom prst="downArrow">
            <a:avLst>
              <a:gd name="adj1" fmla="val 24468"/>
              <a:gd name="adj2" fmla="val 52128"/>
            </a:avLst>
          </a:prstGeom>
          <a:solidFill>
            <a:schemeClr val="accent2">
              <a:lumMod val="50000"/>
            </a:schemeClr>
          </a:solidFill>
          <a:ln>
            <a:solidFill>
              <a:schemeClr val="tx1">
                <a:lumMod val="65000"/>
                <a:lumOff val="3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3211B5A-8097-7D44-A815-4520B89CC8D8}"/>
              </a:ext>
            </a:extLst>
          </p:cNvPr>
          <p:cNvSpPr txBox="1"/>
          <p:nvPr/>
        </p:nvSpPr>
        <p:spPr>
          <a:xfrm>
            <a:off x="12195843" y="6208315"/>
            <a:ext cx="2362200" cy="707886"/>
          </a:xfrm>
          <a:prstGeom prst="rect">
            <a:avLst/>
          </a:prstGeom>
          <a:noFill/>
        </p:spPr>
        <p:txBody>
          <a:bodyPr wrap="square" rtlCol="0">
            <a:spAutoFit/>
          </a:bodyPr>
          <a:lstStyle/>
          <a:p>
            <a:r>
              <a:rPr lang="en-US" sz="4000" dirty="0"/>
              <a:t>Produces</a:t>
            </a:r>
          </a:p>
        </p:txBody>
      </p:sp>
    </p:spTree>
    <p:extLst>
      <p:ext uri="{BB962C8B-B14F-4D97-AF65-F5344CB8AC3E}">
        <p14:creationId xmlns:p14="http://schemas.microsoft.com/office/powerpoint/2010/main" val="18658910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366ED-BBF5-D54A-8D7B-6C9C014941DB}"/>
              </a:ext>
            </a:extLst>
          </p:cNvPr>
          <p:cNvSpPr>
            <a:spLocks noGrp="1"/>
          </p:cNvSpPr>
          <p:nvPr>
            <p:ph type="title"/>
          </p:nvPr>
        </p:nvSpPr>
        <p:spPr/>
        <p:txBody>
          <a:bodyPr/>
          <a:lstStyle/>
          <a:p>
            <a:r>
              <a:rPr lang="en-US" dirty="0"/>
              <a:t>Reporting and analytics processes</a:t>
            </a:r>
          </a:p>
        </p:txBody>
      </p:sp>
      <p:sp>
        <p:nvSpPr>
          <p:cNvPr id="3" name="TextBox 2">
            <a:extLst>
              <a:ext uri="{FF2B5EF4-FFF2-40B4-BE49-F238E27FC236}">
                <a16:creationId xmlns:a16="http://schemas.microsoft.com/office/drawing/2014/main" id="{131BAD79-F0D2-2542-9089-ECD37CA50E3E}"/>
              </a:ext>
            </a:extLst>
          </p:cNvPr>
          <p:cNvSpPr txBox="1"/>
          <p:nvPr/>
        </p:nvSpPr>
        <p:spPr>
          <a:xfrm>
            <a:off x="6732588" y="3001962"/>
            <a:ext cx="9944099" cy="1323439"/>
          </a:xfrm>
          <a:prstGeom prst="rect">
            <a:avLst/>
          </a:prstGeom>
          <a:noFill/>
        </p:spPr>
        <p:txBody>
          <a:bodyPr wrap="square" rtlCol="0">
            <a:spAutoFit/>
          </a:bodyPr>
          <a:lstStyle/>
          <a:p>
            <a:r>
              <a:rPr lang="en-US" sz="4000" dirty="0"/>
              <a:t>Business processes designed to meet Key Performance Indicators</a:t>
            </a:r>
          </a:p>
        </p:txBody>
      </p:sp>
      <p:sp>
        <p:nvSpPr>
          <p:cNvPr id="4" name="TextBox 3">
            <a:extLst>
              <a:ext uri="{FF2B5EF4-FFF2-40B4-BE49-F238E27FC236}">
                <a16:creationId xmlns:a16="http://schemas.microsoft.com/office/drawing/2014/main" id="{7667E17E-F36A-B44B-8DCC-8BF8E9927879}"/>
              </a:ext>
            </a:extLst>
          </p:cNvPr>
          <p:cNvSpPr txBox="1"/>
          <p:nvPr/>
        </p:nvSpPr>
        <p:spPr>
          <a:xfrm>
            <a:off x="6698414" y="8799115"/>
            <a:ext cx="9944099" cy="1323439"/>
          </a:xfrm>
          <a:prstGeom prst="rect">
            <a:avLst/>
          </a:prstGeom>
          <a:noFill/>
        </p:spPr>
        <p:txBody>
          <a:bodyPr wrap="square" rtlCol="0">
            <a:spAutoFit/>
          </a:bodyPr>
          <a:lstStyle/>
          <a:p>
            <a:r>
              <a:rPr lang="en-US" sz="4000" dirty="0"/>
              <a:t>Data collection, analytics strategies and potentially statistical models</a:t>
            </a:r>
          </a:p>
        </p:txBody>
      </p:sp>
      <p:sp>
        <p:nvSpPr>
          <p:cNvPr id="5" name="Down Arrow 4">
            <a:extLst>
              <a:ext uri="{FF2B5EF4-FFF2-40B4-BE49-F238E27FC236}">
                <a16:creationId xmlns:a16="http://schemas.microsoft.com/office/drawing/2014/main" id="{B29C6082-DF83-5C43-9990-A20A8FBB873D}"/>
              </a:ext>
            </a:extLst>
          </p:cNvPr>
          <p:cNvSpPr/>
          <p:nvPr/>
        </p:nvSpPr>
        <p:spPr>
          <a:xfrm>
            <a:off x="11247437" y="5114458"/>
            <a:ext cx="914401" cy="2895600"/>
          </a:xfrm>
          <a:prstGeom prst="downArrow">
            <a:avLst>
              <a:gd name="adj1" fmla="val 24468"/>
              <a:gd name="adj2" fmla="val 52128"/>
            </a:avLst>
          </a:prstGeom>
          <a:solidFill>
            <a:schemeClr val="accent2">
              <a:lumMod val="50000"/>
            </a:schemeClr>
          </a:solidFill>
          <a:ln>
            <a:solidFill>
              <a:schemeClr val="tx1">
                <a:lumMod val="65000"/>
                <a:lumOff val="3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BE24F9F-F88F-074F-9F40-BE791AAEB19F}"/>
              </a:ext>
            </a:extLst>
          </p:cNvPr>
          <p:cNvSpPr txBox="1"/>
          <p:nvPr/>
        </p:nvSpPr>
        <p:spPr>
          <a:xfrm>
            <a:off x="12195843" y="6208315"/>
            <a:ext cx="2362200" cy="707886"/>
          </a:xfrm>
          <a:prstGeom prst="rect">
            <a:avLst/>
          </a:prstGeom>
          <a:noFill/>
        </p:spPr>
        <p:txBody>
          <a:bodyPr wrap="square" rtlCol="0">
            <a:spAutoFit/>
          </a:bodyPr>
          <a:lstStyle/>
          <a:p>
            <a:r>
              <a:rPr lang="en-US" sz="4000" dirty="0"/>
              <a:t>Produces</a:t>
            </a:r>
          </a:p>
        </p:txBody>
      </p:sp>
    </p:spTree>
    <p:extLst>
      <p:ext uri="{BB962C8B-B14F-4D97-AF65-F5344CB8AC3E}">
        <p14:creationId xmlns:p14="http://schemas.microsoft.com/office/powerpoint/2010/main" val="134031400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366ED-BBF5-D54A-8D7B-6C9C014941DB}"/>
              </a:ext>
            </a:extLst>
          </p:cNvPr>
          <p:cNvSpPr>
            <a:spLocks noGrp="1"/>
          </p:cNvSpPr>
          <p:nvPr>
            <p:ph type="title"/>
          </p:nvPr>
        </p:nvSpPr>
        <p:spPr/>
        <p:txBody>
          <a:bodyPr/>
          <a:lstStyle/>
          <a:p>
            <a:r>
              <a:rPr lang="en-US" dirty="0"/>
              <a:t>Data warehouse</a:t>
            </a:r>
          </a:p>
        </p:txBody>
      </p:sp>
      <p:sp>
        <p:nvSpPr>
          <p:cNvPr id="3" name="TextBox 2">
            <a:extLst>
              <a:ext uri="{FF2B5EF4-FFF2-40B4-BE49-F238E27FC236}">
                <a16:creationId xmlns:a16="http://schemas.microsoft.com/office/drawing/2014/main" id="{131BAD79-F0D2-2542-9089-ECD37CA50E3E}"/>
              </a:ext>
            </a:extLst>
          </p:cNvPr>
          <p:cNvSpPr txBox="1"/>
          <p:nvPr/>
        </p:nvSpPr>
        <p:spPr>
          <a:xfrm>
            <a:off x="6732588" y="3001962"/>
            <a:ext cx="9944099" cy="1323439"/>
          </a:xfrm>
          <a:prstGeom prst="rect">
            <a:avLst/>
          </a:prstGeom>
          <a:noFill/>
        </p:spPr>
        <p:txBody>
          <a:bodyPr wrap="square" rtlCol="0">
            <a:spAutoFit/>
          </a:bodyPr>
          <a:lstStyle/>
          <a:p>
            <a:r>
              <a:rPr lang="en-US" sz="4000" dirty="0"/>
              <a:t>Data collection, analytics strategies and statistical models</a:t>
            </a:r>
          </a:p>
        </p:txBody>
      </p:sp>
      <p:sp>
        <p:nvSpPr>
          <p:cNvPr id="4" name="TextBox 3">
            <a:extLst>
              <a:ext uri="{FF2B5EF4-FFF2-40B4-BE49-F238E27FC236}">
                <a16:creationId xmlns:a16="http://schemas.microsoft.com/office/drawing/2014/main" id="{7667E17E-F36A-B44B-8DCC-8BF8E9927879}"/>
              </a:ext>
            </a:extLst>
          </p:cNvPr>
          <p:cNvSpPr txBox="1"/>
          <p:nvPr/>
        </p:nvSpPr>
        <p:spPr>
          <a:xfrm>
            <a:off x="6698414" y="8799115"/>
            <a:ext cx="9944099" cy="1323439"/>
          </a:xfrm>
          <a:prstGeom prst="rect">
            <a:avLst/>
          </a:prstGeom>
          <a:noFill/>
        </p:spPr>
        <p:txBody>
          <a:bodyPr wrap="square" rtlCol="0">
            <a:spAutoFit/>
          </a:bodyPr>
          <a:lstStyle/>
          <a:p>
            <a:r>
              <a:rPr lang="en-US" sz="4000" dirty="0"/>
              <a:t>Data collection technologies and data structures</a:t>
            </a:r>
          </a:p>
        </p:txBody>
      </p:sp>
      <p:sp>
        <p:nvSpPr>
          <p:cNvPr id="5" name="Down Arrow 4">
            <a:extLst>
              <a:ext uri="{FF2B5EF4-FFF2-40B4-BE49-F238E27FC236}">
                <a16:creationId xmlns:a16="http://schemas.microsoft.com/office/drawing/2014/main" id="{B29C6082-DF83-5C43-9990-A20A8FBB873D}"/>
              </a:ext>
            </a:extLst>
          </p:cNvPr>
          <p:cNvSpPr/>
          <p:nvPr/>
        </p:nvSpPr>
        <p:spPr>
          <a:xfrm>
            <a:off x="11247437" y="5114458"/>
            <a:ext cx="914401" cy="2895600"/>
          </a:xfrm>
          <a:prstGeom prst="downArrow">
            <a:avLst>
              <a:gd name="adj1" fmla="val 24468"/>
              <a:gd name="adj2" fmla="val 52128"/>
            </a:avLst>
          </a:prstGeom>
          <a:solidFill>
            <a:schemeClr val="accent2">
              <a:lumMod val="50000"/>
            </a:schemeClr>
          </a:solidFill>
          <a:ln>
            <a:solidFill>
              <a:schemeClr val="tx1">
                <a:lumMod val="65000"/>
                <a:lumOff val="3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BE24F9F-F88F-074F-9F40-BE791AAEB19F}"/>
              </a:ext>
            </a:extLst>
          </p:cNvPr>
          <p:cNvSpPr txBox="1"/>
          <p:nvPr/>
        </p:nvSpPr>
        <p:spPr>
          <a:xfrm>
            <a:off x="12195843" y="6208315"/>
            <a:ext cx="2362200" cy="707886"/>
          </a:xfrm>
          <a:prstGeom prst="rect">
            <a:avLst/>
          </a:prstGeom>
          <a:noFill/>
        </p:spPr>
        <p:txBody>
          <a:bodyPr wrap="square" rtlCol="0">
            <a:spAutoFit/>
          </a:bodyPr>
          <a:lstStyle/>
          <a:p>
            <a:r>
              <a:rPr lang="en-US" sz="4000" dirty="0"/>
              <a:t>Produces</a:t>
            </a:r>
          </a:p>
        </p:txBody>
      </p:sp>
    </p:spTree>
    <p:extLst>
      <p:ext uri="{BB962C8B-B14F-4D97-AF65-F5344CB8AC3E}">
        <p14:creationId xmlns:p14="http://schemas.microsoft.com/office/powerpoint/2010/main" val="241143931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p:bldLst>
  </p:timing>
</p:sld>
</file>

<file path=ppt/theme/theme1.xml><?xml version="1.0" encoding="utf-8"?>
<a:theme xmlns:a="http://schemas.openxmlformats.org/drawingml/2006/main" name="Online Programs Template Whit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Michael Lewis Online PPT Template.potm</Template>
  <TotalTime>9361</TotalTime>
  <Words>684</Words>
  <Application>Microsoft Macintosh PowerPoint</Application>
  <PresentationFormat>Custom</PresentationFormat>
  <Paragraphs>56</Paragraphs>
  <Slides>12</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ＭＳ Ｐゴシック</vt:lpstr>
      <vt:lpstr>Arial</vt:lpstr>
      <vt:lpstr>Calibri</vt:lpstr>
      <vt:lpstr>Online Programs Template White[1]</vt:lpstr>
      <vt:lpstr>PowerPoint Presentation</vt:lpstr>
      <vt:lpstr>PowerPoint Presentation</vt:lpstr>
      <vt:lpstr>Failure not due to technology</vt:lpstr>
      <vt:lpstr>7 sure fire ways to fail at analytics</vt:lpstr>
      <vt:lpstr>7 sure fire ways to fail at analytics</vt:lpstr>
      <vt:lpstr>Strategy creation</vt:lpstr>
      <vt:lpstr>Business process and information use</vt:lpstr>
      <vt:lpstr>Reporting and analytics processes</vt:lpstr>
      <vt:lpstr>Data warehouse</vt:lpstr>
      <vt:lpstr>Data sources: IT ops and development</vt:lpstr>
      <vt:lpstr>PowerPoint Presentation</vt:lpstr>
      <vt:lpstr>PowerPoint Presentation</vt:lpstr>
    </vt:vector>
  </TitlesOfParts>
  <Company>University of Nevada Reno</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Strategy Analysis</dc:title>
  <dc:creator>jeff</dc:creator>
  <cp:lastModifiedBy>Jeremy Morris</cp:lastModifiedBy>
  <cp:revision>294</cp:revision>
  <dcterms:created xsi:type="dcterms:W3CDTF">2007-05-02T01:14:38Z</dcterms:created>
  <dcterms:modified xsi:type="dcterms:W3CDTF">2019-06-13T03:33:30Z</dcterms:modified>
</cp:coreProperties>
</file>

<file path=docProps/thumbnail.jpeg>
</file>